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1" r:id="rId3"/>
    <p:sldId id="268" r:id="rId4"/>
    <p:sldId id="267" r:id="rId5"/>
    <p:sldId id="270" r:id="rId6"/>
    <p:sldId id="271" r:id="rId7"/>
    <p:sldId id="269" r:id="rId8"/>
    <p:sldId id="272" r:id="rId9"/>
    <p:sldId id="274" r:id="rId10"/>
    <p:sldId id="273" r:id="rId11"/>
    <p:sldId id="275" r:id="rId12"/>
    <p:sldId id="276" r:id="rId13"/>
    <p:sldId id="277" r:id="rId14"/>
    <p:sldId id="280" r:id="rId15"/>
    <p:sldId id="278" r:id="rId16"/>
    <p:sldId id="283" r:id="rId17"/>
    <p:sldId id="282" r:id="rId18"/>
    <p:sldId id="285" r:id="rId19"/>
    <p:sldId id="284" r:id="rId20"/>
    <p:sldId id="309" r:id="rId21"/>
    <p:sldId id="306" r:id="rId22"/>
    <p:sldId id="310" r:id="rId23"/>
    <p:sldId id="287" r:id="rId24"/>
    <p:sldId id="311" r:id="rId25"/>
    <p:sldId id="303" r:id="rId26"/>
    <p:sldId id="312" r:id="rId27"/>
    <p:sldId id="290" r:id="rId28"/>
    <p:sldId id="313" r:id="rId29"/>
    <p:sldId id="286" r:id="rId30"/>
    <p:sldId id="314" r:id="rId31"/>
    <p:sldId id="304" r:id="rId32"/>
    <p:sldId id="315" r:id="rId33"/>
    <p:sldId id="289" r:id="rId34"/>
    <p:sldId id="316" r:id="rId35"/>
    <p:sldId id="305" r:id="rId36"/>
    <p:sldId id="317" r:id="rId37"/>
    <p:sldId id="302" r:id="rId38"/>
    <p:sldId id="318" r:id="rId39"/>
    <p:sldId id="319" r:id="rId40"/>
    <p:sldId id="320" r:id="rId41"/>
    <p:sldId id="292" r:id="rId42"/>
    <p:sldId id="294" r:id="rId43"/>
    <p:sldId id="299" r:id="rId44"/>
    <p:sldId id="298" r:id="rId45"/>
    <p:sldId id="301" r:id="rId46"/>
    <p:sldId id="300" r:id="rId47"/>
    <p:sldId id="296" r:id="rId48"/>
    <p:sldId id="297" r:id="rId49"/>
    <p:sldId id="295" r:id="rId50"/>
    <p:sldId id="308" r:id="rId51"/>
    <p:sldId id="322" r:id="rId52"/>
    <p:sldId id="26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9559" autoAdjust="0"/>
  </p:normalViewPr>
  <p:slideViewPr>
    <p:cSldViewPr snapToGrid="0">
      <p:cViewPr varScale="1">
        <p:scale>
          <a:sx n="81" d="100"/>
          <a:sy n="81" d="100"/>
        </p:scale>
        <p:origin x="148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6827C-F177-41AA-997A-A8DC41746B96}" type="datetimeFigureOut">
              <a:rPr lang="en-GB" smtClean="0"/>
              <a:t>21/06/2016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9C49D-BA6F-4695-93F7-B65354158EE7}" type="slidenum">
              <a:rPr lang="en-GB" smtClean="0"/>
              <a:t>‹#›</a:t>
            </a:fld>
            <a:endParaRPr lang="en-GB"/>
          </a:p>
        </p:txBody>
      </p:sp>
    </p:spTree>
    <p:extLst>
      <p:ext uri="{BB962C8B-B14F-4D97-AF65-F5344CB8AC3E}">
        <p14:creationId xmlns:p14="http://schemas.microsoft.com/office/powerpoint/2010/main" val="345219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a:t>
            </a:fld>
            <a:endParaRPr lang="en-GB"/>
          </a:p>
        </p:txBody>
      </p:sp>
    </p:spTree>
    <p:extLst>
      <p:ext uri="{BB962C8B-B14F-4D97-AF65-F5344CB8AC3E}">
        <p14:creationId xmlns:p14="http://schemas.microsoft.com/office/powerpoint/2010/main" val="401816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Flickr,</a:t>
            </a:r>
            <a:r>
              <a:rPr lang="en-GB" baseline="0" dirty="0"/>
              <a:t> </a:t>
            </a:r>
            <a:r>
              <a:rPr lang="en-GB" dirty="0"/>
              <a:t>August</a:t>
            </a:r>
            <a:r>
              <a:rPr lang="en-GB" baseline="0" dirty="0"/>
              <a:t> </a:t>
            </a:r>
            <a:r>
              <a:rPr lang="en-GB" dirty="0"/>
              <a:t>2004</a:t>
            </a:r>
          </a:p>
          <a:p>
            <a:r>
              <a:rPr lang="en-GB" dirty="0"/>
              <a:t>http://web.archive.org/web/20040811073028/http://www.flickr.com/learn_more_5.gne</a:t>
            </a:r>
          </a:p>
          <a:p>
            <a:endParaRPr lang="en-GB" dirty="0"/>
          </a:p>
          <a:p>
            <a:r>
              <a:rPr lang="en-GB" dirty="0"/>
              <a:t>Image from Huddle, February</a:t>
            </a:r>
            <a:r>
              <a:rPr lang="en-GB" baseline="0" dirty="0"/>
              <a:t> </a:t>
            </a:r>
            <a:r>
              <a:rPr lang="en-GB" dirty="0"/>
              <a:t>2007</a:t>
            </a:r>
          </a:p>
          <a:p>
            <a:r>
              <a:rPr lang="en-GB" dirty="0"/>
              <a:t>http://web.archive.org/web/20070206095744/http://www.huddle.net/tour_7.asp</a:t>
            </a:r>
          </a:p>
        </p:txBody>
      </p:sp>
      <p:sp>
        <p:nvSpPr>
          <p:cNvPr id="4" name="Slide Number Placeholder 3"/>
          <p:cNvSpPr>
            <a:spLocks noGrp="1"/>
          </p:cNvSpPr>
          <p:nvPr>
            <p:ph type="sldNum" sz="quarter" idx="10"/>
          </p:nvPr>
        </p:nvSpPr>
        <p:spPr/>
        <p:txBody>
          <a:bodyPr/>
          <a:lstStyle/>
          <a:p>
            <a:fld id="{82F9C49D-BA6F-4695-93F7-B65354158EE7}" type="slidenum">
              <a:rPr lang="en-GB" smtClean="0"/>
              <a:t>12</a:t>
            </a:fld>
            <a:endParaRPr lang="en-GB"/>
          </a:p>
        </p:txBody>
      </p:sp>
    </p:spTree>
    <p:extLst>
      <p:ext uri="{BB962C8B-B14F-4D97-AF65-F5344CB8AC3E}">
        <p14:creationId xmlns:p14="http://schemas.microsoft.com/office/powerpoint/2010/main" val="113092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Tweetdeck</a:t>
            </a:r>
            <a:r>
              <a:rPr lang="en-GB" dirty="0"/>
              <a:t> – previously an Adobe Air application, now completely</a:t>
            </a:r>
            <a:r>
              <a:rPr lang="en-GB" baseline="0" dirty="0"/>
              <a:t> hosted in a browser with all the functionality the application previously delivered.  Except now it even works on mobile browsers.</a:t>
            </a:r>
          </a:p>
          <a:p>
            <a:endParaRPr lang="en-GB" baseline="0" dirty="0"/>
          </a:p>
          <a:p>
            <a:r>
              <a:rPr lang="en-GB" baseline="0" dirty="0"/>
              <a:t>Trello – a fantastic example of a Web 2.0 application.  </a:t>
            </a:r>
          </a:p>
          <a:p>
            <a:endParaRPr lang="en-GB" baseline="0" dirty="0"/>
          </a:p>
          <a:p>
            <a:r>
              <a:rPr lang="en-GB" baseline="0" dirty="0"/>
              <a:t>Sharing information, drag and drop interface, cached edits that it fails to save, waiting for the data connection to return.</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13</a:t>
            </a:fld>
            <a:endParaRPr lang="en-GB"/>
          </a:p>
        </p:txBody>
      </p:sp>
    </p:spTree>
    <p:extLst>
      <p:ext uri="{BB962C8B-B14F-4D97-AF65-F5344CB8AC3E}">
        <p14:creationId xmlns:p14="http://schemas.microsoft.com/office/powerpoint/2010/main" val="1474518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June 2007 –</a:t>
            </a:r>
            <a:r>
              <a:rPr lang="en-GB" baseline="0" dirty="0"/>
              <a:t> </a:t>
            </a:r>
            <a:r>
              <a:rPr lang="en-GB" dirty="0"/>
              <a:t>Original iPhone launched. </a:t>
            </a:r>
          </a:p>
          <a:p>
            <a:r>
              <a:rPr lang="en-GB" dirty="0"/>
              <a:t>July 2008 –</a:t>
            </a:r>
            <a:r>
              <a:rPr lang="en-GB" baseline="0" dirty="0"/>
              <a:t> </a:t>
            </a:r>
            <a:r>
              <a:rPr lang="en-GB" dirty="0"/>
              <a:t>iPhone 3G launched</a:t>
            </a:r>
            <a:r>
              <a:rPr lang="en-GB" baseline="0" dirty="0"/>
              <a:t> </a:t>
            </a:r>
            <a:r>
              <a:rPr lang="en-GB" b="1" baseline="0" dirty="0"/>
              <a:t>AND </a:t>
            </a:r>
            <a:r>
              <a:rPr lang="en-GB" dirty="0"/>
              <a:t>the App Store.</a:t>
            </a:r>
          </a:p>
          <a:p>
            <a:r>
              <a:rPr lang="en-GB" baseline="0" dirty="0"/>
              <a:t>January 2011 – over 10 billion apps downloaded.</a:t>
            </a:r>
          </a:p>
          <a:p>
            <a:r>
              <a:rPr lang="en-GB" baseline="0" dirty="0"/>
              <a:t>February 2012 – in less than four years, over 1 million apps in the App Store. </a:t>
            </a:r>
          </a:p>
          <a:p>
            <a:endParaRPr lang="en-GB" dirty="0"/>
          </a:p>
          <a:p>
            <a:r>
              <a:rPr lang="en-GB" dirty="0"/>
              <a:t>N</a:t>
            </a:r>
            <a:r>
              <a:rPr lang="en-GB" baseline="0" dirty="0"/>
              <a:t>o need to download fiddly applications, with a myriad of payment methods.</a:t>
            </a:r>
          </a:p>
          <a:p>
            <a:r>
              <a:rPr lang="en-GB" baseline="0" dirty="0"/>
              <a:t>No need to find the right CPU build (ARM, MIPS, SH3, x86) or run an installer on your desktop that tried to remote install onto your phone.</a:t>
            </a:r>
          </a:p>
        </p:txBody>
      </p:sp>
      <p:sp>
        <p:nvSpPr>
          <p:cNvPr id="4" name="Slide Number Placeholder 3"/>
          <p:cNvSpPr>
            <a:spLocks noGrp="1"/>
          </p:cNvSpPr>
          <p:nvPr>
            <p:ph type="sldNum" sz="quarter" idx="10"/>
          </p:nvPr>
        </p:nvSpPr>
        <p:spPr/>
        <p:txBody>
          <a:bodyPr/>
          <a:lstStyle/>
          <a:p>
            <a:fld id="{82F9C49D-BA6F-4695-93F7-B65354158EE7}" type="slidenum">
              <a:rPr lang="en-GB" smtClean="0"/>
              <a:t>15</a:t>
            </a:fld>
            <a:endParaRPr lang="en-GB"/>
          </a:p>
        </p:txBody>
      </p:sp>
    </p:spTree>
    <p:extLst>
      <p:ext uri="{BB962C8B-B14F-4D97-AF65-F5344CB8AC3E}">
        <p14:creationId xmlns:p14="http://schemas.microsoft.com/office/powerpoint/2010/main" val="350699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October</a:t>
            </a:r>
            <a:r>
              <a:rPr lang="en-GB" baseline="0" dirty="0"/>
              <a:t> 2008 – </a:t>
            </a:r>
            <a:r>
              <a:rPr lang="en-GB" dirty="0"/>
              <a:t>a few months after the Apple App Store</a:t>
            </a:r>
            <a:r>
              <a:rPr lang="en-GB" baseline="0" dirty="0"/>
              <a:t>.</a:t>
            </a:r>
          </a:p>
          <a:p>
            <a:r>
              <a:rPr lang="en-GB" baseline="0" dirty="0"/>
              <a:t>December 2011 – achieved 10 billion downloads 11 months after the Apple App Store.</a:t>
            </a:r>
          </a:p>
          <a:p>
            <a:endParaRPr lang="en-GB" baseline="0" dirty="0"/>
          </a:p>
          <a:p>
            <a:r>
              <a:rPr lang="en-GB" baseline="0" dirty="0"/>
              <a:t>The easy of installing apps was now the same across iOS and Android, a quick search, and permitting access to the app to various resources on the phone, and your app was installed and ready to go.</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16</a:t>
            </a:fld>
            <a:endParaRPr lang="en-GB"/>
          </a:p>
        </p:txBody>
      </p:sp>
    </p:spTree>
    <p:extLst>
      <p:ext uri="{BB962C8B-B14F-4D97-AF65-F5344CB8AC3E}">
        <p14:creationId xmlns:p14="http://schemas.microsoft.com/office/powerpoint/2010/main" val="327067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a:t>
            </a:r>
            <a:r>
              <a:rPr lang="en-GB" baseline="0" dirty="0"/>
              <a:t>mobile app similar to client server.  </a:t>
            </a:r>
          </a:p>
          <a:p>
            <a:r>
              <a:rPr lang="en-GB" baseline="0" dirty="0"/>
              <a:t>App talking to some web servers over the Internet, talks to MySQL, SQL Server, Mongo, or a cache, </a:t>
            </a:r>
            <a:r>
              <a:rPr lang="en-GB" baseline="0" dirty="0" err="1"/>
              <a:t>Redis</a:t>
            </a:r>
            <a:r>
              <a:rPr lang="en-GB" baseline="0" dirty="0"/>
              <a:t>.</a:t>
            </a:r>
          </a:p>
          <a:p>
            <a:endParaRPr lang="en-GB" baseline="0" dirty="0"/>
          </a:p>
          <a:p>
            <a:r>
              <a:rPr lang="en-GB" baseline="0" dirty="0"/>
              <a:t>No SOAP, more likely REST API and readable JSON or XML.</a:t>
            </a:r>
          </a:p>
          <a:p>
            <a:r>
              <a:rPr lang="en-GB" baseline="0" dirty="0"/>
              <a:t>And there is some local storage as raw files or in a local database (commonly </a:t>
            </a:r>
            <a:r>
              <a:rPr lang="en-GB" baseline="0" dirty="0" err="1"/>
              <a:t>SQLLite</a:t>
            </a:r>
            <a:r>
              <a:rPr lang="en-GB" baseline="0" dirty="0"/>
              <a:t>)</a:t>
            </a:r>
          </a:p>
        </p:txBody>
      </p:sp>
      <p:sp>
        <p:nvSpPr>
          <p:cNvPr id="4" name="Slide Number Placeholder 3"/>
          <p:cNvSpPr>
            <a:spLocks noGrp="1"/>
          </p:cNvSpPr>
          <p:nvPr>
            <p:ph type="sldNum" sz="quarter" idx="10"/>
          </p:nvPr>
        </p:nvSpPr>
        <p:spPr/>
        <p:txBody>
          <a:bodyPr/>
          <a:lstStyle/>
          <a:p>
            <a:fld id="{82F9C49D-BA6F-4695-93F7-B65354158EE7}" type="slidenum">
              <a:rPr lang="en-GB" smtClean="0"/>
              <a:t>17</a:t>
            </a:fld>
            <a:endParaRPr lang="en-GB"/>
          </a:p>
        </p:txBody>
      </p:sp>
    </p:spTree>
    <p:extLst>
      <p:ext uri="{BB962C8B-B14F-4D97-AF65-F5344CB8AC3E}">
        <p14:creationId xmlns:p14="http://schemas.microsoft.com/office/powerpoint/2010/main" val="1136245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p:txBody>
      </p:sp>
      <p:sp>
        <p:nvSpPr>
          <p:cNvPr id="4" name="Slide Number Placeholder 3"/>
          <p:cNvSpPr>
            <a:spLocks noGrp="1"/>
          </p:cNvSpPr>
          <p:nvPr>
            <p:ph type="sldNum" sz="quarter" idx="10"/>
          </p:nvPr>
        </p:nvSpPr>
        <p:spPr/>
        <p:txBody>
          <a:bodyPr/>
          <a:lstStyle/>
          <a:p>
            <a:fld id="{82F9C49D-BA6F-4695-93F7-B65354158EE7}" type="slidenum">
              <a:rPr lang="en-GB" smtClean="0"/>
              <a:t>18</a:t>
            </a:fld>
            <a:endParaRPr lang="en-GB"/>
          </a:p>
        </p:txBody>
      </p:sp>
    </p:spTree>
    <p:extLst>
      <p:ext uri="{BB962C8B-B14F-4D97-AF65-F5344CB8AC3E}">
        <p14:creationId xmlns:p14="http://schemas.microsoft.com/office/powerpoint/2010/main" val="4096143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Web - Discoverable by Google,</a:t>
            </a:r>
            <a:r>
              <a:rPr lang="en-GB" baseline="0" dirty="0"/>
              <a:t> or Yahoo!, or Bing, feeds such as Facebook news, </a:t>
            </a:r>
            <a:r>
              <a:rPr lang="en-GB" baseline="0" dirty="0" err="1"/>
              <a:t>reddit</a:t>
            </a:r>
            <a:r>
              <a:rPr lang="en-GB" baseline="0" dirty="0"/>
              <a:t>, or curated lists on blog sites or lists of tweets in Twitter.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Every link is a valid as any other, which may include phishing or malware attacks.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App Stores provide a level of curation, some better than others.  Detecting and removing malicious apps is easier when there is a central directory, and an application submission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Curated lists can provide popular and most downloaded applications.</a:t>
            </a:r>
            <a:endParaRPr lang="en-GB" dirty="0"/>
          </a:p>
          <a:p>
            <a:endParaRPr lang="en-GB" dirty="0"/>
          </a:p>
          <a:p>
            <a:r>
              <a:rPr lang="en-GB" dirty="0"/>
              <a:t>Image</a:t>
            </a:r>
            <a:r>
              <a:rPr lang="en-GB" baseline="0" dirty="0"/>
              <a:t> from </a:t>
            </a:r>
            <a:r>
              <a:rPr lang="en-GB" dirty="0"/>
              <a:t>http://maps.google.co.uk with JavaScript</a:t>
            </a:r>
            <a:r>
              <a:rPr lang="en-GB" baseline="0" dirty="0"/>
              <a:t> disabled;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t>
            </a:r>
            <a:r>
              <a:rPr lang="en-GB" dirty="0"/>
              <a:t>When you have eliminated the </a:t>
            </a:r>
            <a:r>
              <a:rPr lang="en-GB" b="1" dirty="0"/>
              <a:t>JavaScript</a:t>
            </a:r>
            <a:r>
              <a:rPr lang="en-GB" dirty="0"/>
              <a:t>, whatever remains must be an empty page.’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(Firefox with </a:t>
            </a:r>
            <a:r>
              <a:rPr lang="en-GB" baseline="0" dirty="0" err="1"/>
              <a:t>NoScript</a:t>
            </a:r>
            <a:r>
              <a:rPr lang="en-GB" baseline="0" dirty="0"/>
              <a:t> add-in has this effect)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19</a:t>
            </a:fld>
            <a:endParaRPr lang="en-GB"/>
          </a:p>
        </p:txBody>
      </p:sp>
    </p:spTree>
    <p:extLst>
      <p:ext uri="{BB962C8B-B14F-4D97-AF65-F5344CB8AC3E}">
        <p14:creationId xmlns:p14="http://schemas.microsoft.com/office/powerpoint/2010/main" val="130062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20</a:t>
            </a:fld>
            <a:endParaRPr lang="en-GB"/>
          </a:p>
        </p:txBody>
      </p:sp>
    </p:spTree>
    <p:extLst>
      <p:ext uri="{BB962C8B-B14F-4D97-AF65-F5344CB8AC3E}">
        <p14:creationId xmlns:p14="http://schemas.microsoft.com/office/powerpoint/2010/main" val="2378022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App</a:t>
            </a:r>
            <a:r>
              <a:rPr lang="en-GB" baseline="0" dirty="0"/>
              <a:t> Stores – purchase both full apps and in app purchases.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Not limited to credit card payments, operator billing, pre paid cards for children.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In-app now approaching 50% of total app revenue.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By 2017 – $28.9 billion of in-app purchases world wide.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Web has promised but failed to create micro payments, either for leisure or information.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E-commerce payment systems are many and varied and not all are suitable for micro payments.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Apple Pay and Google Pay may help and break out from just replacing contactless credit cards.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2017 – </a:t>
            </a:r>
            <a:r>
              <a:rPr lang="en-GB" sz="1200" b="0" i="0" kern="1200" dirty="0">
                <a:solidFill>
                  <a:schemeClr val="tx1"/>
                </a:solidFill>
                <a:effectLst/>
                <a:latin typeface="+mn-lt"/>
                <a:ea typeface="+mn-ea"/>
                <a:cs typeface="+mn-cs"/>
              </a:rPr>
              <a:t>Total app revenue from $45,37B in 2015 to $76.52B in 2017</a:t>
            </a:r>
          </a:p>
          <a:p>
            <a:pPr marL="0" indent="0" fontAlgn="base">
              <a:buFont typeface="Arial" panose="020B0604020202020204" pitchFamily="34" charset="0"/>
              <a:buNone/>
            </a:pPr>
            <a:r>
              <a:rPr lang="en-GB" sz="1200" b="0" i="0" kern="1200" dirty="0">
                <a:solidFill>
                  <a:schemeClr val="tx1"/>
                </a:solidFill>
                <a:effectLst/>
                <a:latin typeface="+mn-lt"/>
                <a:ea typeface="+mn-ea"/>
                <a:cs typeface="+mn-cs"/>
              </a:rPr>
              <a:t>2017 – In-app share – 48.2%</a:t>
            </a:r>
          </a:p>
          <a:p>
            <a:pPr marL="0" indent="0" fontAlgn="base">
              <a:buFont typeface="Arial" panose="020B0604020202020204" pitchFamily="34" charset="0"/>
              <a:buNone/>
            </a:pPr>
            <a:r>
              <a:rPr lang="en-GB" sz="1200" b="0" i="0" kern="1200" dirty="0">
                <a:solidFill>
                  <a:schemeClr val="tx1"/>
                </a:solidFill>
                <a:effectLst/>
                <a:latin typeface="+mn-lt"/>
                <a:ea typeface="+mn-ea"/>
                <a:cs typeface="+mn-cs"/>
              </a:rPr>
              <a:t>2020 – Apps contribution to iTunes revenue 20%</a:t>
            </a:r>
          </a:p>
        </p:txBody>
      </p:sp>
      <p:sp>
        <p:nvSpPr>
          <p:cNvPr id="4" name="Slide Number Placeholder 3"/>
          <p:cNvSpPr>
            <a:spLocks noGrp="1"/>
          </p:cNvSpPr>
          <p:nvPr>
            <p:ph type="sldNum" sz="quarter" idx="10"/>
          </p:nvPr>
        </p:nvSpPr>
        <p:spPr/>
        <p:txBody>
          <a:bodyPr/>
          <a:lstStyle/>
          <a:p>
            <a:fld id="{82F9C49D-BA6F-4695-93F7-B65354158EE7}" type="slidenum">
              <a:rPr lang="en-GB" smtClean="0"/>
              <a:t>21</a:t>
            </a:fld>
            <a:endParaRPr lang="en-GB"/>
          </a:p>
        </p:txBody>
      </p:sp>
    </p:spTree>
    <p:extLst>
      <p:ext uri="{BB962C8B-B14F-4D97-AF65-F5344CB8AC3E}">
        <p14:creationId xmlns:p14="http://schemas.microsoft.com/office/powerpoint/2010/main" val="201389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22</a:t>
            </a:fld>
            <a:endParaRPr lang="en-GB"/>
          </a:p>
        </p:txBody>
      </p:sp>
    </p:spTree>
    <p:extLst>
      <p:ext uri="{BB962C8B-B14F-4D97-AF65-F5344CB8AC3E}">
        <p14:creationId xmlns:p14="http://schemas.microsoft.com/office/powerpoint/2010/main" val="264236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Lego </a:t>
            </a:r>
            <a:r>
              <a:rPr lang="en-GB" dirty="0" err="1"/>
              <a:t>minifig</a:t>
            </a:r>
            <a:r>
              <a:rPr lang="en-GB" dirty="0"/>
              <a:t> Huddle architect courtesy of </a:t>
            </a:r>
            <a:r>
              <a:rPr lang="en-GB" sz="1200" b="0" i="0" kern="1200" dirty="0">
                <a:solidFill>
                  <a:schemeClr val="tx1"/>
                </a:solidFill>
                <a:effectLst/>
                <a:latin typeface="+mn-lt"/>
                <a:ea typeface="+mn-ea"/>
                <a:cs typeface="+mn-cs"/>
              </a:rPr>
              <a:t>Betsy Weber,</a:t>
            </a:r>
            <a:r>
              <a:rPr lang="en-GB" sz="1200" b="0" i="0" kern="1200" baseline="0" dirty="0">
                <a:solidFill>
                  <a:schemeClr val="tx1"/>
                </a:solidFill>
                <a:effectLst/>
                <a:latin typeface="+mn-lt"/>
                <a:ea typeface="+mn-ea"/>
                <a:cs typeface="+mn-cs"/>
              </a:rPr>
              <a:t> </a:t>
            </a:r>
            <a:r>
              <a:rPr lang="en-GB" dirty="0"/>
              <a:t>of </a:t>
            </a:r>
            <a:r>
              <a:rPr lang="en-GB" dirty="0" err="1"/>
              <a:t>TechSmith</a:t>
            </a:r>
            <a:r>
              <a:rPr lang="en-GB" dirty="0"/>
              <a:t>.</a:t>
            </a:r>
          </a:p>
          <a:p>
            <a:endParaRPr lang="en-GB" dirty="0"/>
          </a:p>
          <a:p>
            <a:r>
              <a:rPr lang="en-GB" dirty="0"/>
              <a:t>Polling</a:t>
            </a:r>
            <a:r>
              <a:rPr lang="en-GB" baseline="0" dirty="0"/>
              <a:t> Station – London Assembly and Mayoral elections, May 2016.</a:t>
            </a:r>
          </a:p>
          <a:p>
            <a:endParaRPr lang="en-GB" baseline="0" dirty="0"/>
          </a:p>
          <a:p>
            <a:r>
              <a:rPr lang="en-GB" baseline="0" dirty="0"/>
              <a:t>Egg and Spoon Race – </a:t>
            </a:r>
            <a:r>
              <a:rPr lang="en-GB" baseline="0" dirty="0" err="1"/>
              <a:t>Blists</a:t>
            </a:r>
            <a:r>
              <a:rPr lang="en-GB" baseline="0" dirty="0"/>
              <a:t> Hill Victorian Town, Ironbridge Gorge Museums, Ironbridge, UK.</a:t>
            </a:r>
          </a:p>
          <a:p>
            <a:r>
              <a:rPr lang="en-GB" dirty="0"/>
              <a:t>http://www.ironbridge.org.uk/</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a:t>
            </a:fld>
            <a:endParaRPr lang="en-GB"/>
          </a:p>
        </p:txBody>
      </p:sp>
    </p:spTree>
    <p:extLst>
      <p:ext uri="{BB962C8B-B14F-4D97-AF65-F5344CB8AC3E}">
        <p14:creationId xmlns:p14="http://schemas.microsoft.com/office/powerpoint/2010/main" val="2791131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WhatsApp has a desktop app – only a skin on the web app.  </a:t>
            </a:r>
          </a:p>
          <a:p>
            <a:r>
              <a:rPr lang="en-GB" baseline="0" dirty="0"/>
              <a:t>End to pairing your phone repeatedly, keep it separate from other browsing and less likely to be forgotten.</a:t>
            </a:r>
          </a:p>
          <a:p>
            <a:endParaRPr lang="en-GB" dirty="0"/>
          </a:p>
          <a:p>
            <a:r>
              <a:rPr lang="en-GB" dirty="0"/>
              <a:t>World Of Tanks Blitz</a:t>
            </a:r>
            <a:r>
              <a:rPr lang="en-GB" baseline="0" dirty="0"/>
              <a:t> is a full 3D game – iOS, Android, Mac desktop and Windows 10 (including mobile) – it clocks in as a 1.7Gb download.  This is well beyond any local browser storage.</a:t>
            </a:r>
          </a:p>
          <a:p>
            <a:endParaRPr lang="en-GB" baseline="0" dirty="0"/>
          </a:p>
          <a:p>
            <a:r>
              <a:rPr lang="en-GB" baseline="0" dirty="0"/>
              <a:t>.</a:t>
            </a:r>
          </a:p>
        </p:txBody>
      </p:sp>
      <p:sp>
        <p:nvSpPr>
          <p:cNvPr id="4" name="Slide Number Placeholder 3"/>
          <p:cNvSpPr>
            <a:spLocks noGrp="1"/>
          </p:cNvSpPr>
          <p:nvPr>
            <p:ph type="sldNum" sz="quarter" idx="10"/>
          </p:nvPr>
        </p:nvSpPr>
        <p:spPr/>
        <p:txBody>
          <a:bodyPr/>
          <a:lstStyle/>
          <a:p>
            <a:fld id="{82F9C49D-BA6F-4695-93F7-B65354158EE7}" type="slidenum">
              <a:rPr lang="en-GB" smtClean="0"/>
              <a:t>23</a:t>
            </a:fld>
            <a:endParaRPr lang="en-GB"/>
          </a:p>
        </p:txBody>
      </p:sp>
    </p:spTree>
    <p:extLst>
      <p:ext uri="{BB962C8B-B14F-4D97-AF65-F5344CB8AC3E}">
        <p14:creationId xmlns:p14="http://schemas.microsoft.com/office/powerpoint/2010/main" val="343985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24</a:t>
            </a:fld>
            <a:endParaRPr lang="en-GB"/>
          </a:p>
        </p:txBody>
      </p:sp>
    </p:spTree>
    <p:extLst>
      <p:ext uri="{BB962C8B-B14F-4D97-AF65-F5344CB8AC3E}">
        <p14:creationId xmlns:p14="http://schemas.microsoft.com/office/powerpoint/2010/main" val="96809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    </a:t>
            </a:r>
            <a:r>
              <a:rPr lang="en-GB" dirty="0" err="1"/>
              <a:t>Tweetdeck</a:t>
            </a:r>
            <a:r>
              <a:rPr lang="en-GB" dirty="0"/>
              <a:t> –no sense offline, a tool for multiple streams of live content</a:t>
            </a:r>
          </a:p>
          <a:p>
            <a:endParaRPr lang="en-GB" dirty="0"/>
          </a:p>
          <a:p>
            <a:r>
              <a:rPr lang="en-GB" dirty="0"/>
              <a:t>Apps</a:t>
            </a:r>
            <a:r>
              <a:rPr lang="en-GB" baseline="0" dirty="0"/>
              <a:t>    </a:t>
            </a:r>
            <a:r>
              <a:rPr lang="en-GB" dirty="0"/>
              <a:t>Android Instant Apps – no App Store to visit and smaller installations</a:t>
            </a:r>
          </a:p>
          <a:p>
            <a:pPr lvl="1"/>
            <a:r>
              <a:rPr lang="en-GB" dirty="0"/>
              <a:t>Push installation from a Bluetooth beacon</a:t>
            </a:r>
          </a:p>
          <a:p>
            <a:endParaRPr lang="en-GB" dirty="0"/>
          </a:p>
          <a:p>
            <a:r>
              <a:rPr lang="en-GB" dirty="0"/>
              <a:t>Google IO in May - Instant Apps feature for Android.</a:t>
            </a:r>
          </a:p>
          <a:p>
            <a:r>
              <a:rPr lang="en-GB" dirty="0"/>
              <a:t>Partial</a:t>
            </a:r>
            <a:r>
              <a:rPr lang="en-GB" baseline="0" dirty="0"/>
              <a:t> app download without going to the App Store.</a:t>
            </a:r>
          </a:p>
          <a:p>
            <a:r>
              <a:rPr lang="en-GB" dirty="0"/>
              <a:t>Removes the 'is the app installed or not when we link to it?' problem.</a:t>
            </a:r>
          </a:p>
          <a:p>
            <a:r>
              <a:rPr lang="en-GB" dirty="0"/>
              <a:t>Challenges a major premise behind chat bots (they don't require you to install a new app). </a:t>
            </a:r>
          </a:p>
        </p:txBody>
      </p:sp>
      <p:sp>
        <p:nvSpPr>
          <p:cNvPr id="4" name="Slide Number Placeholder 3"/>
          <p:cNvSpPr>
            <a:spLocks noGrp="1"/>
          </p:cNvSpPr>
          <p:nvPr>
            <p:ph type="sldNum" sz="quarter" idx="10"/>
          </p:nvPr>
        </p:nvSpPr>
        <p:spPr/>
        <p:txBody>
          <a:bodyPr/>
          <a:lstStyle/>
          <a:p>
            <a:fld id="{82F9C49D-BA6F-4695-93F7-B65354158EE7}" type="slidenum">
              <a:rPr lang="en-GB" smtClean="0"/>
              <a:t>25</a:t>
            </a:fld>
            <a:endParaRPr lang="en-GB"/>
          </a:p>
        </p:txBody>
      </p:sp>
    </p:spTree>
    <p:extLst>
      <p:ext uri="{BB962C8B-B14F-4D97-AF65-F5344CB8AC3E}">
        <p14:creationId xmlns:p14="http://schemas.microsoft.com/office/powerpoint/2010/main" val="268236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26</a:t>
            </a:fld>
            <a:endParaRPr lang="en-GB"/>
          </a:p>
        </p:txBody>
      </p:sp>
    </p:spTree>
    <p:extLst>
      <p:ext uri="{BB962C8B-B14F-4D97-AF65-F5344CB8AC3E}">
        <p14:creationId xmlns:p14="http://schemas.microsoft.com/office/powerpoint/2010/main" val="2709203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Windows 10?  Did it download over 3Gb in the background and then throw up this dialog?</a:t>
            </a:r>
          </a:p>
          <a:p>
            <a:endParaRPr lang="en-GB" baseline="0" dirty="0"/>
          </a:p>
          <a:p>
            <a:r>
              <a:rPr lang="en-GB" baseline="0" dirty="0"/>
              <a:t>Upgrades hurt, even mobile apps can easily come in at 100Mb, which for people with a 1Gb data allowance is bad news, and may even by an issue over </a:t>
            </a:r>
            <a:r>
              <a:rPr lang="en-GB" baseline="0" dirty="0" err="1"/>
              <a:t>WiFi</a:t>
            </a:r>
            <a:r>
              <a:rPr lang="en-GB" baseline="0" dirty="0"/>
              <a:t> with a monthly broadband limit.</a:t>
            </a:r>
          </a:p>
          <a:p>
            <a:endParaRPr lang="en-GB" baseline="0" dirty="0"/>
          </a:p>
          <a:p>
            <a:r>
              <a:rPr lang="en-GB" baseline="0" dirty="0"/>
              <a:t>BUG FIXES are hard in apps – updates require testing, submission to an app store to start an approval process (a day for Android, a week for Apple) and no easy way to pull a release if it goes wrong.</a:t>
            </a:r>
          </a:p>
          <a:p>
            <a:endParaRPr lang="en-GB" baseline="0" dirty="0"/>
          </a:p>
          <a:p>
            <a:r>
              <a:rPr lang="en-GB" baseline="0" dirty="0"/>
              <a:t>Web applications are on a server, and can be updated immediately.  </a:t>
            </a:r>
          </a:p>
          <a:p>
            <a:r>
              <a:rPr lang="en-GB" baseline="0" dirty="0"/>
              <a:t>Feature switching can and A/B testing is made easy without hacks inside the app to take a different code path.</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27</a:t>
            </a:fld>
            <a:endParaRPr lang="en-GB"/>
          </a:p>
        </p:txBody>
      </p:sp>
    </p:spTree>
    <p:extLst>
      <p:ext uri="{BB962C8B-B14F-4D97-AF65-F5344CB8AC3E}">
        <p14:creationId xmlns:p14="http://schemas.microsoft.com/office/powerpoint/2010/main" val="608131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28</a:t>
            </a:fld>
            <a:endParaRPr lang="en-GB"/>
          </a:p>
        </p:txBody>
      </p:sp>
    </p:spTree>
    <p:extLst>
      <p:ext uri="{BB962C8B-B14F-4D97-AF65-F5344CB8AC3E}">
        <p14:creationId xmlns:p14="http://schemas.microsoft.com/office/powerpoint/2010/main" val="4248857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 –</a:t>
            </a:r>
            <a:r>
              <a:rPr lang="en-GB" baseline="0" dirty="0"/>
              <a:t>mobile browsers constantly prompting users for increasing the amount required, FT HTML app had issues with this, users less and less likely to say YES.</a:t>
            </a:r>
          </a:p>
          <a:p>
            <a:endParaRPr lang="en-GB" baseline="0" dirty="0"/>
          </a:p>
          <a:p>
            <a:r>
              <a:rPr lang="en-GB" baseline="0" dirty="0"/>
              <a:t>Without local storage web apps are like goldfish, every time you head back into a web page it’s like it’s forgotten everything that went before.  Not quite, browsers have cookies and content can come from the local cache.</a:t>
            </a:r>
          </a:p>
          <a:p>
            <a:endParaRPr lang="en-GB" baseline="0" dirty="0"/>
          </a:p>
          <a:p>
            <a:r>
              <a:rPr lang="en-GB" baseline="0" dirty="0"/>
              <a:t>FT HTML5 app has to keep requesting permission for more storage.  Users less likely to say YES</a:t>
            </a:r>
          </a:p>
          <a:p>
            <a:endParaRPr lang="en-GB" baseline="0" dirty="0"/>
          </a:p>
          <a:p>
            <a:r>
              <a:rPr lang="en-GB" baseline="0" dirty="0"/>
              <a:t>Apps - local storage in secure sandbox areas, removed when app is uninstalled, capable of using as much storage as required (which may be a bad thing on a low end phone with not much space).</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29</a:t>
            </a:fld>
            <a:endParaRPr lang="en-GB"/>
          </a:p>
        </p:txBody>
      </p:sp>
    </p:spTree>
    <p:extLst>
      <p:ext uri="{BB962C8B-B14F-4D97-AF65-F5344CB8AC3E}">
        <p14:creationId xmlns:p14="http://schemas.microsoft.com/office/powerpoint/2010/main" val="2311024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30</a:t>
            </a:fld>
            <a:endParaRPr lang="en-GB"/>
          </a:p>
        </p:txBody>
      </p:sp>
    </p:spTree>
    <p:extLst>
      <p:ext uri="{BB962C8B-B14F-4D97-AF65-F5344CB8AC3E}">
        <p14:creationId xmlns:p14="http://schemas.microsoft.com/office/powerpoint/2010/main" val="126017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31</a:t>
            </a:fld>
            <a:endParaRPr lang="en-GB"/>
          </a:p>
        </p:txBody>
      </p:sp>
    </p:spTree>
    <p:extLst>
      <p:ext uri="{BB962C8B-B14F-4D97-AF65-F5344CB8AC3E}">
        <p14:creationId xmlns:p14="http://schemas.microsoft.com/office/powerpoint/2010/main" val="3647876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32</a:t>
            </a:fld>
            <a:endParaRPr lang="en-GB"/>
          </a:p>
        </p:txBody>
      </p:sp>
    </p:spTree>
    <p:extLst>
      <p:ext uri="{BB962C8B-B14F-4D97-AF65-F5344CB8AC3E}">
        <p14:creationId xmlns:p14="http://schemas.microsoft.com/office/powerpoint/2010/main" val="443988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Apps</a:t>
            </a:r>
            <a:r>
              <a:rPr lang="en-GB" baseline="0" dirty="0"/>
              <a:t> took a long time to run, often overnight and spat out results (if you were lucky and it didn’t just crash overnight) back onto card or a printout for users to view.</a:t>
            </a:r>
          </a:p>
        </p:txBody>
      </p:sp>
      <p:sp>
        <p:nvSpPr>
          <p:cNvPr id="4" name="Slide Number Placeholder 3"/>
          <p:cNvSpPr>
            <a:spLocks noGrp="1"/>
          </p:cNvSpPr>
          <p:nvPr>
            <p:ph type="sldNum" sz="quarter" idx="10"/>
          </p:nvPr>
        </p:nvSpPr>
        <p:spPr/>
        <p:txBody>
          <a:bodyPr/>
          <a:lstStyle/>
          <a:p>
            <a:fld id="{82F9C49D-BA6F-4695-93F7-B65354158EE7}" type="slidenum">
              <a:rPr lang="en-GB" smtClean="0"/>
              <a:t>4</a:t>
            </a:fld>
            <a:endParaRPr lang="en-GB"/>
          </a:p>
        </p:txBody>
      </p:sp>
    </p:spTree>
    <p:extLst>
      <p:ext uri="{BB962C8B-B14F-4D97-AF65-F5344CB8AC3E}">
        <p14:creationId xmlns:p14="http://schemas.microsoft.com/office/powerpoint/2010/main" val="418848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Battle of </a:t>
            </a:r>
            <a:r>
              <a:rPr lang="en-GB" dirty="0" err="1"/>
              <a:t>Trafalagar</a:t>
            </a:r>
            <a:r>
              <a:rPr lang="en-GB" dirty="0"/>
              <a:t> – ‘England Expects That Every Man Will Do His Duty’</a:t>
            </a:r>
          </a:p>
          <a:p>
            <a:endParaRPr lang="en-GB" dirty="0"/>
          </a:p>
          <a:p>
            <a:r>
              <a:rPr lang="en-GB" dirty="0"/>
              <a:t>Notifications</a:t>
            </a:r>
            <a:r>
              <a:rPr lang="en-GB" baseline="0" dirty="0"/>
              <a:t> using Amazon AWS Mobile Services – can send to iOS, Android or Windows devices, free for 1,000,000 messages per month.</a:t>
            </a:r>
          </a:p>
          <a:p>
            <a:endParaRPr lang="en-GB" baseline="0" dirty="0"/>
          </a:p>
          <a:p>
            <a:r>
              <a:rPr lang="en-GB" baseline="0" dirty="0"/>
              <a:t>Web/HTML Notifications good for desktop, except Internet Explorer (latest Edge has support) – but no presence on iOS Safari or Chrome for Android.</a:t>
            </a:r>
          </a:p>
          <a:p>
            <a:endParaRPr lang="en-GB" dirty="0"/>
          </a:p>
          <a:p>
            <a:r>
              <a:rPr lang="en-GB" dirty="0"/>
              <a:t>Roost provides a method for web notifications, including</a:t>
            </a:r>
            <a:r>
              <a:rPr lang="en-GB" baseline="0" dirty="0"/>
              <a:t> off site notifications.  Paid for service but can extend to notification centre on Windows and OS/X desktops as well as mobile support.</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33</a:t>
            </a:fld>
            <a:endParaRPr lang="en-GB"/>
          </a:p>
        </p:txBody>
      </p:sp>
    </p:spTree>
    <p:extLst>
      <p:ext uri="{BB962C8B-B14F-4D97-AF65-F5344CB8AC3E}">
        <p14:creationId xmlns:p14="http://schemas.microsoft.com/office/powerpoint/2010/main" val="2209089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34</a:t>
            </a:fld>
            <a:endParaRPr lang="en-GB"/>
          </a:p>
        </p:txBody>
      </p:sp>
    </p:spTree>
    <p:extLst>
      <p:ext uri="{BB962C8B-B14F-4D97-AF65-F5344CB8AC3E}">
        <p14:creationId xmlns:p14="http://schemas.microsoft.com/office/powerpoint/2010/main" val="2140135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 apps –</a:t>
            </a:r>
            <a:r>
              <a:rPr lang="en-GB" baseline="0" dirty="0"/>
              <a:t> ability to link from one page to another very quickly, jumping to internal content without having to navigate through multiple stages as well as linking to external content.</a:t>
            </a:r>
          </a:p>
          <a:p>
            <a:endParaRPr lang="en-GB" baseline="0" dirty="0"/>
          </a:p>
          <a:p>
            <a:r>
              <a:rPr lang="en-GB" baseline="0" dirty="0"/>
              <a:t>Apps - custom schemas, like huddle:// create </a:t>
            </a:r>
            <a:r>
              <a:rPr lang="en-GB" i="1" baseline="0" dirty="0"/>
              <a:t>deep linking</a:t>
            </a:r>
            <a:r>
              <a:rPr lang="en-GB" i="0" baseline="0" dirty="0"/>
              <a:t> straight into applications.</a:t>
            </a:r>
          </a:p>
          <a:p>
            <a:r>
              <a:rPr lang="en-GB" i="0" baseline="0" dirty="0"/>
              <a:t>Similar mechanism without the need to route via a browser.</a:t>
            </a:r>
          </a:p>
          <a:p>
            <a:r>
              <a:rPr lang="en-GB" i="0" baseline="0" dirty="0"/>
              <a:t>Apps can directly link to one another; used by Office for iOS to support editing via Office Online.</a:t>
            </a:r>
          </a:p>
        </p:txBody>
      </p:sp>
      <p:sp>
        <p:nvSpPr>
          <p:cNvPr id="4" name="Slide Number Placeholder 3"/>
          <p:cNvSpPr>
            <a:spLocks noGrp="1"/>
          </p:cNvSpPr>
          <p:nvPr>
            <p:ph type="sldNum" sz="quarter" idx="10"/>
          </p:nvPr>
        </p:nvSpPr>
        <p:spPr/>
        <p:txBody>
          <a:bodyPr/>
          <a:lstStyle/>
          <a:p>
            <a:fld id="{82F9C49D-BA6F-4695-93F7-B65354158EE7}" type="slidenum">
              <a:rPr lang="en-GB" smtClean="0"/>
              <a:t>35</a:t>
            </a:fld>
            <a:endParaRPr lang="en-GB"/>
          </a:p>
        </p:txBody>
      </p:sp>
    </p:spTree>
    <p:extLst>
      <p:ext uri="{BB962C8B-B14F-4D97-AF65-F5344CB8AC3E}">
        <p14:creationId xmlns:p14="http://schemas.microsoft.com/office/powerpoint/2010/main" val="1316660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36</a:t>
            </a:fld>
            <a:endParaRPr lang="en-GB"/>
          </a:p>
        </p:txBody>
      </p:sp>
    </p:spTree>
    <p:extLst>
      <p:ext uri="{BB962C8B-B14F-4D97-AF65-F5344CB8AC3E}">
        <p14:creationId xmlns:p14="http://schemas.microsoft.com/office/powerpoint/2010/main" val="382027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eCommerce</a:t>
            </a:r>
            <a:r>
              <a:rPr lang="en-GB" dirty="0"/>
              <a:t> - Dominos pizza</a:t>
            </a:r>
          </a:p>
          <a:p>
            <a:r>
              <a:rPr lang="en-GB" dirty="0"/>
              <a:t>E-commerce sales now account for 77.7% of all UK deliveries and 48.6% of online sales are made using its app.</a:t>
            </a:r>
          </a:p>
          <a:p>
            <a:r>
              <a:rPr lang="en-GB" dirty="0"/>
              <a:t>Domino's says online orders in the UK rose by nearly 29% last year and app-based orders shot up by more than 41%, with 11.5 million people now having downloaded the app in total.</a:t>
            </a:r>
          </a:p>
          <a:p>
            <a:r>
              <a:rPr lang="en-GB" dirty="0"/>
              <a:t>http://www.bbc.co.uk/news/business-35714501</a:t>
            </a:r>
          </a:p>
          <a:p>
            <a:endParaRPr lang="en-GB" dirty="0"/>
          </a:p>
          <a:p>
            <a:r>
              <a:rPr lang="en-GB" dirty="0"/>
              <a:t>In App purchases</a:t>
            </a:r>
          </a:p>
          <a:p>
            <a:endParaRPr lang="en-GB" dirty="0"/>
          </a:p>
          <a:p>
            <a:r>
              <a:rPr lang="en-GB" dirty="0"/>
              <a:t>The number of apps in Google’s Play Store that charge for download has decreased in 2015.</a:t>
            </a:r>
          </a:p>
          <a:p>
            <a:r>
              <a:rPr lang="en-GB" dirty="0"/>
              <a:t>Upgrades, where a free application will offer users the possibility to upgrade to a more enhanced or ad-free version of their product in exchange of a fee. The most widely used revenue stream is advertising, but, according to developers, also the most hated. </a:t>
            </a:r>
          </a:p>
          <a:p>
            <a:endParaRPr lang="en-GB" dirty="0"/>
          </a:p>
          <a:p>
            <a:r>
              <a:rPr lang="en-GB" dirty="0"/>
              <a:t>The monetization model said to be the most profitable for mobile developers, is the in-app purchase, although only an estimated 15 percent of smartphone users have made such a payment. </a:t>
            </a:r>
          </a:p>
        </p:txBody>
      </p:sp>
      <p:sp>
        <p:nvSpPr>
          <p:cNvPr id="4" name="Slide Number Placeholder 3"/>
          <p:cNvSpPr>
            <a:spLocks noGrp="1"/>
          </p:cNvSpPr>
          <p:nvPr>
            <p:ph type="sldNum" sz="quarter" idx="10"/>
          </p:nvPr>
        </p:nvSpPr>
        <p:spPr/>
        <p:txBody>
          <a:bodyPr/>
          <a:lstStyle/>
          <a:p>
            <a:fld id="{82F9C49D-BA6F-4695-93F7-B65354158EE7}" type="slidenum">
              <a:rPr lang="en-GB" smtClean="0"/>
              <a:t>37</a:t>
            </a:fld>
            <a:endParaRPr lang="en-GB"/>
          </a:p>
        </p:txBody>
      </p:sp>
    </p:spTree>
    <p:extLst>
      <p:ext uri="{BB962C8B-B14F-4D97-AF65-F5344CB8AC3E}">
        <p14:creationId xmlns:p14="http://schemas.microsoft.com/office/powerpoint/2010/main" val="3694723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38</a:t>
            </a:fld>
            <a:endParaRPr lang="en-GB"/>
          </a:p>
        </p:txBody>
      </p:sp>
    </p:spTree>
    <p:extLst>
      <p:ext uri="{BB962C8B-B14F-4D97-AF65-F5344CB8AC3E}">
        <p14:creationId xmlns:p14="http://schemas.microsoft.com/office/powerpoint/2010/main" val="684422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UK Government</a:t>
            </a:r>
            <a:r>
              <a:rPr lang="en-GB" baseline="0" dirty="0"/>
              <a:t> doesn’t do apps, interview with Ben </a:t>
            </a:r>
            <a:r>
              <a:rPr lang="en-GB" baseline="0" dirty="0" err="1"/>
              <a:t>Terrett</a:t>
            </a:r>
            <a:r>
              <a:rPr lang="en-GB" baseline="0" dirty="0"/>
              <a:t>, former design chief at the GDS (Government Digital Service);</a:t>
            </a:r>
          </a:p>
          <a:p>
            <a:endParaRPr lang="en-GB" baseline="0" dirty="0"/>
          </a:p>
          <a:p>
            <a:r>
              <a:rPr lang="en-GB" baseline="0" dirty="0"/>
              <a:t>https://govinsider.asia/smart-gov/why-britain-banned-mobile-apps</a:t>
            </a:r>
          </a:p>
          <a:p>
            <a:endParaRPr lang="en-GB" dirty="0"/>
          </a:p>
          <a:p>
            <a:r>
              <a:rPr lang="en-GB" dirty="0"/>
              <a:t>Adaptive</a:t>
            </a:r>
            <a:r>
              <a:rPr lang="en-GB" baseline="0" dirty="0"/>
              <a:t> apps can provide the answer to deploying the web to mobile.  There are poor examples of adaptive applications that don’t really work, which provide ammunition for the Apps camp that the web doesn’t work on mobile.  However, when treated as a first class citizen within the web team, as the GDS shows, it can provide widest reach of devices and customers.</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39</a:t>
            </a:fld>
            <a:endParaRPr lang="en-GB"/>
          </a:p>
        </p:txBody>
      </p:sp>
    </p:spTree>
    <p:extLst>
      <p:ext uri="{BB962C8B-B14F-4D97-AF65-F5344CB8AC3E}">
        <p14:creationId xmlns:p14="http://schemas.microsoft.com/office/powerpoint/2010/main" val="2568086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Sound from </a:t>
            </a:r>
          </a:p>
          <a:p>
            <a:r>
              <a:rPr lang="en-GB" dirty="0"/>
              <a:t>https://www.freesound.org/people/Benboncan/sounds/66951/</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40</a:t>
            </a:fld>
            <a:endParaRPr lang="en-GB"/>
          </a:p>
        </p:txBody>
      </p:sp>
    </p:spTree>
    <p:extLst>
      <p:ext uri="{BB962C8B-B14F-4D97-AF65-F5344CB8AC3E}">
        <p14:creationId xmlns:p14="http://schemas.microsoft.com/office/powerpoint/2010/main" val="2445873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41</a:t>
            </a:fld>
            <a:endParaRPr lang="en-GB"/>
          </a:p>
        </p:txBody>
      </p:sp>
    </p:spTree>
    <p:extLst>
      <p:ext uri="{BB962C8B-B14F-4D97-AF65-F5344CB8AC3E}">
        <p14:creationId xmlns:p14="http://schemas.microsoft.com/office/powerpoint/2010/main" val="835416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January 2016 over 50,000 apps were submitted to the app store. However, most smartphone users download zero apps per month.</a:t>
            </a:r>
          </a:p>
          <a:p>
            <a:endParaRPr lang="en-GB" dirty="0"/>
          </a:p>
          <a:p>
            <a:r>
              <a:rPr lang="en-GB" dirty="0"/>
              <a:t>https://medium.com/art-marketing/the-hidden-homescreen-70c794ff9ada#.8o3klbpxd</a:t>
            </a:r>
          </a:p>
        </p:txBody>
      </p:sp>
      <p:sp>
        <p:nvSpPr>
          <p:cNvPr id="4" name="Slide Number Placeholder 3"/>
          <p:cNvSpPr>
            <a:spLocks noGrp="1"/>
          </p:cNvSpPr>
          <p:nvPr>
            <p:ph type="sldNum" sz="quarter" idx="10"/>
          </p:nvPr>
        </p:nvSpPr>
        <p:spPr/>
        <p:txBody>
          <a:bodyPr/>
          <a:lstStyle/>
          <a:p>
            <a:fld id="{82F9C49D-BA6F-4695-93F7-B65354158EE7}" type="slidenum">
              <a:rPr lang="en-GB" smtClean="0"/>
              <a:t>42</a:t>
            </a:fld>
            <a:endParaRPr lang="en-GB"/>
          </a:p>
        </p:txBody>
      </p:sp>
    </p:spTree>
    <p:extLst>
      <p:ext uri="{BB962C8B-B14F-4D97-AF65-F5344CB8AC3E}">
        <p14:creationId xmlns:p14="http://schemas.microsoft.com/office/powerpoint/2010/main" val="368080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Eventually we arrived at applications running</a:t>
            </a:r>
            <a:r>
              <a:rPr lang="en-GB" baseline="0" dirty="0"/>
              <a:t> on central computer, mainframe or minicomputer with a computer terminal which talked to those applications. </a:t>
            </a:r>
          </a:p>
          <a:p>
            <a:endParaRPr lang="en-GB" baseline="0" dirty="0"/>
          </a:p>
          <a:p>
            <a:r>
              <a:rPr lang="en-GB" baseline="0" dirty="0"/>
              <a:t>This is a VT100 and when I first worked at Sky News in 1992, the newsroom system still used VT terminals to connect to a system called </a:t>
            </a:r>
            <a:r>
              <a:rPr lang="en-GB" baseline="0" dirty="0" err="1"/>
              <a:t>Basys</a:t>
            </a:r>
            <a:r>
              <a:rPr lang="en-GB" baseline="0" dirty="0"/>
              <a:t>.  That was real thin client computing – terminals were connected by RS232 or RS422 serial connections.</a:t>
            </a:r>
          </a:p>
        </p:txBody>
      </p:sp>
      <p:sp>
        <p:nvSpPr>
          <p:cNvPr id="4" name="Slide Number Placeholder 3"/>
          <p:cNvSpPr>
            <a:spLocks noGrp="1"/>
          </p:cNvSpPr>
          <p:nvPr>
            <p:ph type="sldNum" sz="quarter" idx="10"/>
          </p:nvPr>
        </p:nvSpPr>
        <p:spPr/>
        <p:txBody>
          <a:bodyPr/>
          <a:lstStyle/>
          <a:p>
            <a:fld id="{82F9C49D-BA6F-4695-93F7-B65354158EE7}" type="slidenum">
              <a:rPr lang="en-GB" smtClean="0"/>
              <a:t>5</a:t>
            </a:fld>
            <a:endParaRPr lang="en-GB"/>
          </a:p>
        </p:txBody>
      </p:sp>
    </p:spTree>
    <p:extLst>
      <p:ext uri="{BB962C8B-B14F-4D97-AF65-F5344CB8AC3E}">
        <p14:creationId xmlns:p14="http://schemas.microsoft.com/office/powerpoint/2010/main" val="1408178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Platforms? O/S?</a:t>
            </a:r>
            <a:r>
              <a:rPr lang="en-GB" baseline="0" dirty="0"/>
              <a:t> </a:t>
            </a:r>
            <a:r>
              <a:rPr lang="en-GB" dirty="0"/>
              <a:t>Windows, iOS, Android,</a:t>
            </a:r>
            <a:r>
              <a:rPr lang="en-GB" baseline="0" dirty="0"/>
              <a:t> OS/X, Linux.  </a:t>
            </a:r>
          </a:p>
          <a:p>
            <a:r>
              <a:rPr lang="en-GB" baseline="0" dirty="0"/>
              <a:t>Browsers as a platform – with the JavaScript engines and tab isolation they are virtual machines.</a:t>
            </a:r>
          </a:p>
          <a:p>
            <a:endParaRPr lang="en-GB" baseline="0" dirty="0"/>
          </a:p>
          <a:p>
            <a:r>
              <a:rPr lang="en-GB" baseline="0" dirty="0"/>
              <a:t>Cross platform frameworks to write once and deploy on multiple platforms – the new Instagram for Windows Mobile is a direct port of the iOS version – so direct the buttons and UI are all iOS based.</a:t>
            </a:r>
          </a:p>
          <a:p>
            <a:endParaRPr lang="en-GB" baseline="0" dirty="0"/>
          </a:p>
          <a:p>
            <a:r>
              <a:rPr lang="en-GB" baseline="0" dirty="0"/>
              <a:t>Applications as a platform, </a:t>
            </a:r>
            <a:r>
              <a:rPr lang="en-GB" dirty="0"/>
              <a:t>Facebook Messenger, WhatsApp,</a:t>
            </a:r>
            <a:r>
              <a:rPr lang="en-GB" baseline="0" dirty="0"/>
              <a:t> Skype are all supporting bots and chat interfaces.</a:t>
            </a:r>
          </a:p>
          <a:p>
            <a:endParaRPr lang="en-GB" baseline="0" dirty="0"/>
          </a:p>
          <a:p>
            <a:r>
              <a:rPr lang="en-GB" baseline="0" dirty="0"/>
              <a:t>Cloud services such as AWS and Azure are the platform, critical to </a:t>
            </a:r>
            <a:r>
              <a:rPr lang="en-GB" baseline="0" dirty="0" err="1"/>
              <a:t>IoT</a:t>
            </a:r>
            <a:r>
              <a:rPr lang="en-GB" baseline="0" dirty="0"/>
              <a:t> with no user interfaces to speak of.  Speech control and AI then become dependent on the cloud platform, irrespective of the source device.</a:t>
            </a:r>
          </a:p>
          <a:p>
            <a:endParaRPr lang="en-GB" dirty="0"/>
          </a:p>
          <a:p>
            <a:r>
              <a:rPr lang="en-GB" dirty="0"/>
              <a:t>New computing eras have occurred every 10–15 years – time for a change from</a:t>
            </a:r>
            <a:r>
              <a:rPr lang="en-GB" baseline="0" dirty="0"/>
              <a:t> Mobile?</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43</a:t>
            </a:fld>
            <a:endParaRPr lang="en-GB"/>
          </a:p>
        </p:txBody>
      </p:sp>
    </p:spTree>
    <p:extLst>
      <p:ext uri="{BB962C8B-B14F-4D97-AF65-F5344CB8AC3E}">
        <p14:creationId xmlns:p14="http://schemas.microsoft.com/office/powerpoint/2010/main" val="2467234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Future of Conversational UI Belongs to Hybrid Interfaces</a:t>
            </a:r>
          </a:p>
          <a:p>
            <a:endParaRPr lang="en-GB" dirty="0"/>
          </a:p>
          <a:p>
            <a:r>
              <a:rPr lang="en-GB" dirty="0"/>
              <a:t>2016 is the year of everything conversational. Messaging apps are taking over the world and app store rankings with incredible retention and engagement rates. </a:t>
            </a:r>
          </a:p>
          <a:p>
            <a:endParaRPr lang="en-GB" dirty="0"/>
          </a:p>
          <a:p>
            <a:r>
              <a:rPr lang="en-GB" dirty="0"/>
              <a:t>Conversational UI – blending in messaging or voice interaction with simple commands, and simple, mostly textual responses, occasionally paired with a photo. </a:t>
            </a:r>
          </a:p>
          <a:p>
            <a:endParaRPr lang="en-GB" dirty="0"/>
          </a:p>
          <a:p>
            <a:r>
              <a:rPr lang="en-GB" dirty="0"/>
              <a:t>Really?</a:t>
            </a:r>
            <a:r>
              <a:rPr lang="en-GB" baseline="0" dirty="0"/>
              <a:t> </a:t>
            </a:r>
            <a:r>
              <a:rPr lang="en-GB" dirty="0"/>
              <a:t>1986, 1996, 2006 were also the years of everything conversational. To learn where conversational UI should go in the future, we should draw from this rich history.</a:t>
            </a:r>
          </a:p>
          <a:p>
            <a:endParaRPr lang="en-GB" dirty="0"/>
          </a:p>
          <a:p>
            <a:r>
              <a:rPr lang="en-GB" dirty="0"/>
              <a:t>Command-line – aka the original conversational interface</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44</a:t>
            </a:fld>
            <a:endParaRPr lang="en-GB"/>
          </a:p>
        </p:txBody>
      </p:sp>
    </p:spTree>
    <p:extLst>
      <p:ext uri="{BB962C8B-B14F-4D97-AF65-F5344CB8AC3E}">
        <p14:creationId xmlns:p14="http://schemas.microsoft.com/office/powerpoint/2010/main" val="3274860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There’s an old computer science idea that a computer should never ask a question that it should be able to work out the answer to.</a:t>
            </a:r>
            <a:endParaRPr lang="en-GB" dirty="0"/>
          </a:p>
          <a:p>
            <a:endParaRPr lang="en-GB" dirty="0"/>
          </a:p>
          <a:p>
            <a:r>
              <a:rPr lang="en-GB" dirty="0"/>
              <a:t>Chat bots, conversation and AI as an interface</a:t>
            </a:r>
          </a:p>
          <a:p>
            <a:endParaRPr lang="en-GB" dirty="0"/>
          </a:p>
          <a:p>
            <a:r>
              <a:rPr lang="en-GB" dirty="0"/>
              <a:t>Challenge in plugging an AI into a 'conversational' chat bot interface is that you don't have HAL 9000 from 2001 A</a:t>
            </a:r>
            <a:r>
              <a:rPr lang="en-GB" baseline="0" dirty="0"/>
              <a:t> Space Odyssey</a:t>
            </a:r>
            <a:r>
              <a:rPr lang="en-GB" dirty="0"/>
              <a:t>. You speak to it, it speaks back, and it uses natural language (either in voice or text), but it isn't general AI at all. So, how likely is it that the users can ask something that breaks it? How badly? </a:t>
            </a:r>
          </a:p>
          <a:p>
            <a:r>
              <a:rPr lang="en-GB" dirty="0"/>
              <a:t>Can you get people to accept the domain?</a:t>
            </a:r>
          </a:p>
        </p:txBody>
      </p:sp>
      <p:sp>
        <p:nvSpPr>
          <p:cNvPr id="4" name="Slide Number Placeholder 3"/>
          <p:cNvSpPr>
            <a:spLocks noGrp="1"/>
          </p:cNvSpPr>
          <p:nvPr>
            <p:ph type="sldNum" sz="quarter" idx="10"/>
          </p:nvPr>
        </p:nvSpPr>
        <p:spPr/>
        <p:txBody>
          <a:bodyPr/>
          <a:lstStyle/>
          <a:p>
            <a:fld id="{82F9C49D-BA6F-4695-93F7-B65354158EE7}" type="slidenum">
              <a:rPr lang="en-GB" smtClean="0"/>
              <a:t>45</a:t>
            </a:fld>
            <a:endParaRPr lang="en-GB"/>
          </a:p>
        </p:txBody>
      </p:sp>
    </p:spTree>
    <p:extLst>
      <p:ext uri="{BB962C8B-B14F-4D97-AF65-F5344CB8AC3E}">
        <p14:creationId xmlns:p14="http://schemas.microsoft.com/office/powerpoint/2010/main" val="3158810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 is</a:t>
            </a:r>
            <a:r>
              <a:rPr lang="en-GB" baseline="0" dirty="0"/>
              <a:t> required to make sensible Bots; infamous Twitter bot Tay from Microsoft Research.</a:t>
            </a:r>
          </a:p>
          <a:p>
            <a:r>
              <a:rPr lang="en-GB" baseline="0" dirty="0"/>
              <a:t>Designed as a teenage girl who learnt and reflected on Twitter so accurately, within 24 hours it became a holocaust-denying racist.  </a:t>
            </a:r>
          </a:p>
          <a:p>
            <a:r>
              <a:rPr lang="en-GB" baseline="0" dirty="0"/>
              <a:t>Of course, this says a whole lot more about the content on Twitter than the AI used to program Tay.</a:t>
            </a:r>
          </a:p>
          <a:p>
            <a:endParaRPr lang="en-GB" dirty="0"/>
          </a:p>
          <a:p>
            <a:r>
              <a:rPr lang="en-GB" dirty="0"/>
              <a:t>Bots and Chat Interfaces are not the same thing, but are related. </a:t>
            </a:r>
          </a:p>
          <a:p>
            <a:r>
              <a:rPr lang="en-GB" dirty="0"/>
              <a:t>Bots are chat-based conversations between a user and an automated response system. No humans.</a:t>
            </a:r>
          </a:p>
          <a:p>
            <a:r>
              <a:rPr lang="en-GB" dirty="0"/>
              <a:t>Chat interfaces are a superset of this — any app where the user interface looks more like messaging than point-and-click. </a:t>
            </a:r>
          </a:p>
        </p:txBody>
      </p:sp>
      <p:sp>
        <p:nvSpPr>
          <p:cNvPr id="4" name="Slide Number Placeholder 3"/>
          <p:cNvSpPr>
            <a:spLocks noGrp="1"/>
          </p:cNvSpPr>
          <p:nvPr>
            <p:ph type="sldNum" sz="quarter" idx="10"/>
          </p:nvPr>
        </p:nvSpPr>
        <p:spPr/>
        <p:txBody>
          <a:bodyPr/>
          <a:lstStyle/>
          <a:p>
            <a:fld id="{82F9C49D-BA6F-4695-93F7-B65354158EE7}" type="slidenum">
              <a:rPr lang="en-GB" smtClean="0"/>
              <a:t>46</a:t>
            </a:fld>
            <a:endParaRPr lang="en-GB"/>
          </a:p>
        </p:txBody>
      </p:sp>
    </p:spTree>
    <p:extLst>
      <p:ext uri="{BB962C8B-B14F-4D97-AF65-F5344CB8AC3E}">
        <p14:creationId xmlns:p14="http://schemas.microsoft.com/office/powerpoint/2010/main" val="1754697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First Click: We should probably quit sneering at </a:t>
            </a:r>
            <a:r>
              <a:rPr lang="en-GB" sz="1200" b="0" i="0" kern="1200" dirty="0" err="1">
                <a:solidFill>
                  <a:schemeClr val="tx1"/>
                </a:solidFill>
                <a:effectLst/>
                <a:latin typeface="+mn-lt"/>
                <a:ea typeface="+mn-ea"/>
                <a:cs typeface="+mn-cs"/>
              </a:rPr>
              <a:t>Tizen</a:t>
            </a:r>
            <a:r>
              <a:rPr lang="en-GB" sz="1200" b="0" i="0" kern="1200" dirty="0">
                <a:solidFill>
                  <a:schemeClr val="tx1"/>
                </a:solidFill>
                <a:effectLst/>
                <a:latin typeface="+mn-lt"/>
                <a:ea typeface="+mn-ea"/>
                <a:cs typeface="+mn-cs"/>
              </a:rPr>
              <a:t> </a:t>
            </a:r>
            <a:r>
              <a:rPr lang="en-GB" dirty="0"/>
              <a:t>– why it works for watches,</a:t>
            </a:r>
            <a:r>
              <a:rPr lang="en-GB" baseline="0" dirty="0"/>
              <a:t> televisions and fridges better than Android.</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Tizen</a:t>
            </a:r>
            <a:r>
              <a:rPr lang="en-GB" sz="1200" b="0" i="0" kern="1200" dirty="0">
                <a:solidFill>
                  <a:schemeClr val="tx1"/>
                </a:solidFill>
                <a:effectLst/>
                <a:latin typeface="+mn-lt"/>
                <a:ea typeface="+mn-ea"/>
                <a:cs typeface="+mn-cs"/>
              </a:rPr>
              <a:t> is never going to unseat Android or iOS — I don't think it's ever likely to be a viable contender if you judge it in the way we've traditionally judged platform battles.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Samsung doesn't need to fight that battle. It just needs an invisible OS that allows it to rapidly create compelling, integrated features that consumers will enjoy.</a:t>
            </a:r>
            <a:endParaRPr lang="en-GB" baseline="0" dirty="0"/>
          </a:p>
        </p:txBody>
      </p:sp>
      <p:sp>
        <p:nvSpPr>
          <p:cNvPr id="4" name="Slide Number Placeholder 3"/>
          <p:cNvSpPr>
            <a:spLocks noGrp="1"/>
          </p:cNvSpPr>
          <p:nvPr>
            <p:ph type="sldNum" sz="quarter" idx="10"/>
          </p:nvPr>
        </p:nvSpPr>
        <p:spPr/>
        <p:txBody>
          <a:bodyPr/>
          <a:lstStyle/>
          <a:p>
            <a:fld id="{82F9C49D-BA6F-4695-93F7-B65354158EE7}" type="slidenum">
              <a:rPr lang="en-GB" smtClean="0"/>
              <a:t>47</a:t>
            </a:fld>
            <a:endParaRPr lang="en-GB"/>
          </a:p>
        </p:txBody>
      </p:sp>
    </p:spTree>
    <p:extLst>
      <p:ext uri="{BB962C8B-B14F-4D97-AF65-F5344CB8AC3E}">
        <p14:creationId xmlns:p14="http://schemas.microsoft.com/office/powerpoint/2010/main" val="1595159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Amazon Echo with Alexa</a:t>
            </a:r>
            <a:r>
              <a:rPr lang="en-GB" baseline="0" dirty="0"/>
              <a:t> assistant.  Siri, Cortana, Google Assistant (more than just Google Now)</a:t>
            </a:r>
            <a:endParaRPr lang="en-GB" dirty="0"/>
          </a:p>
          <a:p>
            <a:endParaRPr lang="en-GB" dirty="0"/>
          </a:p>
          <a:p>
            <a:r>
              <a:rPr lang="en-GB" dirty="0"/>
              <a:t>Lightbulbs, fridges,</a:t>
            </a:r>
            <a:r>
              <a:rPr lang="en-GB" baseline="0" dirty="0"/>
              <a:t> washing machines – what interface do they have, not always touch, may be gestures or simple buttons.</a:t>
            </a:r>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48</a:t>
            </a:fld>
            <a:endParaRPr lang="en-GB"/>
          </a:p>
        </p:txBody>
      </p:sp>
    </p:spTree>
    <p:extLst>
      <p:ext uri="{BB962C8B-B14F-4D97-AF65-F5344CB8AC3E}">
        <p14:creationId xmlns:p14="http://schemas.microsoft.com/office/powerpoint/2010/main" val="213555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a:t>
            </a:r>
            <a:r>
              <a:rPr lang="en-GB" baseline="0" dirty="0"/>
              <a:t>a completely immersive UI.  </a:t>
            </a:r>
          </a:p>
          <a:p>
            <a:r>
              <a:rPr lang="en-GB" baseline="0" dirty="0"/>
              <a:t>Prediction of </a:t>
            </a:r>
            <a:r>
              <a:rPr lang="en-GB" dirty="0"/>
              <a:t>Virtual</a:t>
            </a:r>
            <a:r>
              <a:rPr lang="en-GB" baseline="0" dirty="0"/>
              <a:t> Reality (</a:t>
            </a:r>
            <a:r>
              <a:rPr lang="en-GB" baseline="0" dirty="0" err="1"/>
              <a:t>Occulus</a:t>
            </a:r>
            <a:r>
              <a:rPr lang="en-GB" baseline="0" dirty="0"/>
              <a:t> Rift, Google cardboard), and the more usable Augmented Reality (such as Magic Leap and HoloLens).</a:t>
            </a:r>
          </a:p>
          <a:p>
            <a:endParaRPr lang="en-GB" baseline="0" dirty="0"/>
          </a:p>
          <a:p>
            <a:r>
              <a:rPr lang="en-GB" baseline="0" dirty="0"/>
              <a:t>AR – this is the addition of computer generated data and images to a view of the real world.  </a:t>
            </a:r>
          </a:p>
          <a:p>
            <a:r>
              <a:rPr lang="en-GB" baseline="0" dirty="0"/>
              <a:t>Google Glass – contextual information presented over the real world.</a:t>
            </a:r>
          </a:p>
          <a:p>
            <a:r>
              <a:rPr lang="en-GB" baseline="0" dirty="0"/>
              <a:t>AR generally is not just data, rendering realistic objects within the real world, acting as interaction points. (Minority Report)</a:t>
            </a:r>
          </a:p>
          <a:p>
            <a:endParaRPr lang="en-GB" baseline="0" dirty="0"/>
          </a:p>
          <a:p>
            <a:r>
              <a:rPr lang="en-GB" baseline="0" dirty="0"/>
              <a:t>VR – limited by computing power.  Processing power and fidelity of graphics may be solved, but are we sure the world will be filled with people wearing Google Cardboard (or some more fashionable hardware) outside of gaming and 3D visualisations?</a:t>
            </a:r>
          </a:p>
        </p:txBody>
      </p:sp>
      <p:sp>
        <p:nvSpPr>
          <p:cNvPr id="4" name="Slide Number Placeholder 3"/>
          <p:cNvSpPr>
            <a:spLocks noGrp="1"/>
          </p:cNvSpPr>
          <p:nvPr>
            <p:ph type="sldNum" sz="quarter" idx="10"/>
          </p:nvPr>
        </p:nvSpPr>
        <p:spPr/>
        <p:txBody>
          <a:bodyPr/>
          <a:lstStyle/>
          <a:p>
            <a:fld id="{82F9C49D-BA6F-4695-93F7-B65354158EE7}" type="slidenum">
              <a:rPr lang="en-GB" smtClean="0"/>
              <a:t>49</a:t>
            </a:fld>
            <a:endParaRPr lang="en-GB"/>
          </a:p>
        </p:txBody>
      </p:sp>
    </p:spTree>
    <p:extLst>
      <p:ext uri="{BB962C8B-B14F-4D97-AF65-F5344CB8AC3E}">
        <p14:creationId xmlns:p14="http://schemas.microsoft.com/office/powerpoint/2010/main" val="1217485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50</a:t>
            </a:fld>
            <a:endParaRPr lang="en-GB"/>
          </a:p>
        </p:txBody>
      </p:sp>
    </p:spTree>
    <p:extLst>
      <p:ext uri="{BB962C8B-B14F-4D97-AF65-F5344CB8AC3E}">
        <p14:creationId xmlns:p14="http://schemas.microsoft.com/office/powerpoint/2010/main" val="2613171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Image </a:t>
            </a:r>
            <a:r>
              <a:rPr lang="fr-FR" dirty="0" err="1"/>
              <a:t>from</a:t>
            </a:r>
            <a:endParaRPr lang="fr-FR" dirty="0"/>
          </a:p>
          <a:p>
            <a:r>
              <a:rPr lang="fr-FR" dirty="0"/>
              <a:t>http://www.screwfix.com/p/british-general-45a-1-gang-double-pole-cooker-switch-white/45659</a:t>
            </a:r>
          </a:p>
          <a:p>
            <a:endParaRPr lang="fr-FR" dirty="0"/>
          </a:p>
          <a:p>
            <a:r>
              <a:rPr lang="fr-FR" dirty="0"/>
              <a:t>Sound </a:t>
            </a:r>
            <a:r>
              <a:rPr lang="fr-FR" dirty="0" err="1"/>
              <a:t>from</a:t>
            </a:r>
            <a:endParaRPr lang="fr-FR" dirty="0"/>
          </a:p>
          <a:p>
            <a:r>
              <a:rPr lang="fr-FR" dirty="0"/>
              <a:t>http://www.soundjay.com/switch-sounds-1.html</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51</a:t>
            </a:fld>
            <a:endParaRPr lang="en-GB"/>
          </a:p>
        </p:txBody>
      </p:sp>
    </p:spTree>
    <p:extLst>
      <p:ext uri="{BB962C8B-B14F-4D97-AF65-F5344CB8AC3E}">
        <p14:creationId xmlns:p14="http://schemas.microsoft.com/office/powerpoint/2010/main" val="366956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Images</a:t>
            </a:r>
            <a:r>
              <a:rPr lang="en-GB" baseline="0" dirty="0"/>
              <a:t> from;</a:t>
            </a:r>
            <a:endParaRPr lang="en-GB" dirty="0"/>
          </a:p>
          <a:p>
            <a:endParaRPr lang="en-GB" dirty="0"/>
          </a:p>
          <a:p>
            <a:r>
              <a:rPr lang="en-GB" dirty="0"/>
              <a:t>Lotus 1-2-3</a:t>
            </a:r>
            <a:r>
              <a:rPr lang="en-GB" baseline="0" dirty="0"/>
              <a:t> for DOS</a:t>
            </a:r>
          </a:p>
          <a:p>
            <a:r>
              <a:rPr lang="en-GB" dirty="0"/>
              <a:t>By Source, Fair use, https://en.wikipedia.org/w/index.php?curid=9501792</a:t>
            </a:r>
          </a:p>
          <a:p>
            <a:endParaRPr lang="en-GB" dirty="0"/>
          </a:p>
          <a:p>
            <a:r>
              <a:rPr lang="en-GB" dirty="0"/>
              <a:t>Apple</a:t>
            </a:r>
            <a:r>
              <a:rPr lang="en-GB" baseline="0" dirty="0"/>
              <a:t> Macintosh</a:t>
            </a:r>
            <a:endParaRPr lang="en-GB" dirty="0"/>
          </a:p>
          <a:p>
            <a:r>
              <a:rPr lang="en-GB" dirty="0"/>
              <a:t>By w:User:Grm </a:t>
            </a:r>
            <a:r>
              <a:rPr lang="en-GB" dirty="0" err="1"/>
              <a:t>wnr</a:t>
            </a:r>
            <a:r>
              <a:rPr lang="en-GB" dirty="0"/>
              <a:t> - Modifications of </a:t>
            </a:r>
            <a:r>
              <a:rPr lang="en-GB" dirty="0" err="1"/>
              <a:t>Image:Macintosh</a:t>
            </a:r>
            <a:r>
              <a:rPr lang="en-GB" dirty="0"/>
              <a:t> 128k.jpg and w:Image:Macintosh 128k No Text.jpg, CC BY-SA 3.0, https://commons.wikimedia.org/w/index.php?curid=519781</a:t>
            </a:r>
          </a:p>
          <a:p>
            <a:endParaRPr lang="en-GB" dirty="0"/>
          </a:p>
          <a:p>
            <a:r>
              <a:rPr lang="en-GB" dirty="0"/>
              <a:t>Windows 3.1 -</a:t>
            </a:r>
            <a:r>
              <a:rPr lang="en-GB" baseline="0" dirty="0"/>
              <a:t> </a:t>
            </a:r>
            <a:r>
              <a:rPr lang="en-GB" dirty="0" err="1"/>
              <a:t>ToastyTech</a:t>
            </a:r>
            <a:r>
              <a:rPr lang="en-GB" dirty="0"/>
              <a:t> blog</a:t>
            </a:r>
          </a:p>
          <a:p>
            <a:r>
              <a:rPr lang="en-GB" dirty="0"/>
              <a:t>http://toastytech.com/guis/win312.html</a:t>
            </a:r>
          </a:p>
        </p:txBody>
      </p:sp>
      <p:sp>
        <p:nvSpPr>
          <p:cNvPr id="4" name="Slide Number Placeholder 3"/>
          <p:cNvSpPr>
            <a:spLocks noGrp="1"/>
          </p:cNvSpPr>
          <p:nvPr>
            <p:ph type="sldNum" sz="quarter" idx="10"/>
          </p:nvPr>
        </p:nvSpPr>
        <p:spPr/>
        <p:txBody>
          <a:bodyPr/>
          <a:lstStyle/>
          <a:p>
            <a:fld id="{82F9C49D-BA6F-4695-93F7-B65354158EE7}" type="slidenum">
              <a:rPr lang="en-GB" smtClean="0"/>
              <a:t>6</a:t>
            </a:fld>
            <a:endParaRPr lang="en-GB"/>
          </a:p>
        </p:txBody>
      </p:sp>
    </p:spTree>
    <p:extLst>
      <p:ext uri="{BB962C8B-B14F-4D97-AF65-F5344CB8AC3E}">
        <p14:creationId xmlns:p14="http://schemas.microsoft.com/office/powerpoint/2010/main" val="295320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everything was better – we were installing</a:t>
            </a:r>
            <a:r>
              <a:rPr lang="en-GB" baseline="0" dirty="0"/>
              <a:t> applications locally and end users had the power, free from the restrictions of the IT department. With great power comes responsibility and soon we were mired in conflicting applications.</a:t>
            </a:r>
          </a:p>
          <a:p>
            <a:endParaRPr lang="en-GB" baseline="0" dirty="0"/>
          </a:p>
          <a:p>
            <a:r>
              <a:rPr lang="en-GB" baseline="0" dirty="0"/>
              <a:t>ADO.NET – there was even a tool released for Microsoft developers called the MDAC Checker.  This validated what DLLs you had on the system for data access and attempted to highlight any incompatibilities caused by different installations, including Visual Basic apps, Access applications and SQL Server clients.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7</a:t>
            </a:fld>
            <a:endParaRPr lang="en-GB"/>
          </a:p>
        </p:txBody>
      </p:sp>
    </p:spTree>
    <p:extLst>
      <p:ext uri="{BB962C8B-B14F-4D97-AF65-F5344CB8AC3E}">
        <p14:creationId xmlns:p14="http://schemas.microsoft.com/office/powerpoint/2010/main" val="122061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 version of n-Tier client server was three tier, with an</a:t>
            </a:r>
            <a:r>
              <a:rPr lang="en-GB" baseline="0" dirty="0"/>
              <a:t> application running on a desktop communicating with application servers in a middle tier, in turn communicating with a database.  </a:t>
            </a:r>
          </a:p>
          <a:p>
            <a:endParaRPr lang="en-GB" baseline="0" dirty="0"/>
          </a:p>
          <a:p>
            <a:r>
              <a:rPr lang="en-GB" baseline="0" dirty="0"/>
              <a:t>App Servers with Java or DCOM, binary protocol, although towards the end it was also common to communicate using SOAP/XML interfaces.</a:t>
            </a:r>
            <a:endParaRPr lang="en-GB" dirty="0"/>
          </a:p>
          <a:p>
            <a:endParaRPr lang="en-GB" baseline="0" dirty="0"/>
          </a:p>
          <a:p>
            <a:r>
              <a:rPr lang="en-GB" baseline="0" dirty="0"/>
              <a:t>Very often all three tiers would be within an internal corporate network.</a:t>
            </a:r>
            <a:endParaRPr lang="en-GB" dirty="0"/>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8</a:t>
            </a:fld>
            <a:endParaRPr lang="en-GB"/>
          </a:p>
        </p:txBody>
      </p:sp>
    </p:spTree>
    <p:extLst>
      <p:ext uri="{BB962C8B-B14F-4D97-AF65-F5344CB8AC3E}">
        <p14:creationId xmlns:p14="http://schemas.microsoft.com/office/powerpoint/2010/main" val="284196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Alta Vista image from</a:t>
            </a:r>
          </a:p>
          <a:p>
            <a:r>
              <a:rPr lang="en-GB" dirty="0"/>
              <a:t>https://en.wikipedia.org/wiki/AltaVista</a:t>
            </a:r>
          </a:p>
          <a:p>
            <a:endParaRPr lang="en-GB" dirty="0"/>
          </a:p>
          <a:p>
            <a:r>
              <a:rPr lang="en-GB" dirty="0" err="1"/>
              <a:t>GeoCities</a:t>
            </a:r>
            <a:r>
              <a:rPr lang="en-GB" dirty="0"/>
              <a:t> Remembered image from</a:t>
            </a:r>
          </a:p>
          <a:p>
            <a:r>
              <a:rPr lang="en-GB" dirty="0"/>
              <a:t>http://www.cameronsworld.net/</a:t>
            </a:r>
          </a:p>
          <a:p>
            <a:endParaRPr lang="en-GB" dirty="0"/>
          </a:p>
        </p:txBody>
      </p:sp>
      <p:sp>
        <p:nvSpPr>
          <p:cNvPr id="4" name="Slide Number Placeholder 3"/>
          <p:cNvSpPr>
            <a:spLocks noGrp="1"/>
          </p:cNvSpPr>
          <p:nvPr>
            <p:ph type="sldNum" sz="quarter" idx="10"/>
          </p:nvPr>
        </p:nvSpPr>
        <p:spPr/>
        <p:txBody>
          <a:bodyPr/>
          <a:lstStyle/>
          <a:p>
            <a:fld id="{82F9C49D-BA6F-4695-93F7-B65354158EE7}" type="slidenum">
              <a:rPr lang="en-GB" smtClean="0"/>
              <a:t>10</a:t>
            </a:fld>
            <a:endParaRPr lang="en-GB"/>
          </a:p>
        </p:txBody>
      </p:sp>
    </p:spTree>
    <p:extLst>
      <p:ext uri="{BB962C8B-B14F-4D97-AF65-F5344CB8AC3E}">
        <p14:creationId xmlns:p14="http://schemas.microsoft.com/office/powerpoint/2010/main" val="401506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Early 1997 - Outlook</a:t>
            </a:r>
            <a:r>
              <a:rPr lang="en-GB" sz="1200" b="0" i="0" kern="1200" baseline="0" dirty="0">
                <a:solidFill>
                  <a:schemeClr val="tx1"/>
                </a:solidFill>
                <a:effectLst/>
                <a:latin typeface="+mn-lt"/>
                <a:ea typeface="+mn-ea"/>
                <a:cs typeface="+mn-cs"/>
              </a:rPr>
              <a:t> Web was an RIA - Rich Internet Application.</a:t>
            </a:r>
          </a:p>
          <a:p>
            <a:r>
              <a:rPr lang="en-GB" sz="1200" b="0" i="0" kern="1200" baseline="0" dirty="0">
                <a:solidFill>
                  <a:schemeClr val="tx1"/>
                </a:solidFill>
                <a:effectLst/>
                <a:latin typeface="+mn-lt"/>
                <a:ea typeface="+mn-ea"/>
                <a:cs typeface="+mn-cs"/>
              </a:rPr>
              <a:t>Two pillars of Web 2.0, but lacking the social web.</a:t>
            </a:r>
          </a:p>
          <a:p>
            <a:r>
              <a:rPr lang="en-GB" sz="1200" b="0" i="0" kern="1200" baseline="0" dirty="0">
                <a:solidFill>
                  <a:schemeClr val="tx1"/>
                </a:solidFill>
                <a:effectLst/>
                <a:latin typeface="+mn-lt"/>
                <a:ea typeface="+mn-ea"/>
                <a:cs typeface="+mn-cs"/>
              </a:rPr>
              <a:t>Introduced AJAX – it was the Outlook team who created XMLHTTP requests in IE 5.0.</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Jan 1999 Web 2.0 term used.</a:t>
            </a:r>
          </a:p>
          <a:p>
            <a:r>
              <a:rPr lang="en-GB" sz="1200" b="0" i="0" kern="1200" baseline="0" dirty="0">
                <a:solidFill>
                  <a:schemeClr val="tx1"/>
                </a:solidFill>
                <a:effectLst/>
                <a:latin typeface="+mn-lt"/>
                <a:ea typeface="+mn-ea"/>
                <a:cs typeface="+mn-cs"/>
              </a:rPr>
              <a:t>2004 – first Web 2.0 conference.</a:t>
            </a:r>
          </a:p>
        </p:txBody>
      </p:sp>
      <p:sp>
        <p:nvSpPr>
          <p:cNvPr id="4" name="Slide Number Placeholder 3"/>
          <p:cNvSpPr>
            <a:spLocks noGrp="1"/>
          </p:cNvSpPr>
          <p:nvPr>
            <p:ph type="sldNum" sz="quarter" idx="10"/>
          </p:nvPr>
        </p:nvSpPr>
        <p:spPr/>
        <p:txBody>
          <a:bodyPr/>
          <a:lstStyle/>
          <a:p>
            <a:fld id="{82F9C49D-BA6F-4695-93F7-B65354158EE7}" type="slidenum">
              <a:rPr lang="en-GB" smtClean="0"/>
              <a:t>11</a:t>
            </a:fld>
            <a:endParaRPr lang="en-GB"/>
          </a:p>
        </p:txBody>
      </p:sp>
    </p:spTree>
    <p:extLst>
      <p:ext uri="{BB962C8B-B14F-4D97-AF65-F5344CB8AC3E}">
        <p14:creationId xmlns:p14="http://schemas.microsoft.com/office/powerpoint/2010/main" val="149815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pic>
        <p:nvPicPr>
          <p:cNvPr id="18" name="Picture 17" descr="hudle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1510" y="2085555"/>
            <a:ext cx="7298388" cy="1899781"/>
          </a:xfrm>
          <a:prstGeom prst="rect">
            <a:avLst/>
          </a:prstGeom>
        </p:spPr>
      </p:pic>
      <p:sp>
        <p:nvSpPr>
          <p:cNvPr id="3" name="Subtitle 2"/>
          <p:cNvSpPr>
            <a:spLocks noGrp="1"/>
          </p:cNvSpPr>
          <p:nvPr>
            <p:ph type="subTitle" idx="1" hasCustomPrompt="1"/>
          </p:nvPr>
        </p:nvSpPr>
        <p:spPr>
          <a:xfrm>
            <a:off x="334592" y="4915199"/>
            <a:ext cx="9490052" cy="1655762"/>
          </a:xfrm>
          <a:prstGeom prst="rect">
            <a:avLst/>
          </a:prstGeom>
        </p:spPr>
        <p:txBody>
          <a:bodyPr/>
          <a:lstStyle>
            <a:lvl1pPr marL="0" indent="0" algn="l">
              <a:buNone/>
              <a:defRPr sz="3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title here</a:t>
            </a:r>
          </a:p>
          <a:p>
            <a:endParaRPr lang="en-US" dirty="0"/>
          </a:p>
        </p:txBody>
      </p:sp>
    </p:spTree>
    <p:extLst>
      <p:ext uri="{BB962C8B-B14F-4D97-AF65-F5344CB8AC3E}">
        <p14:creationId xmlns:p14="http://schemas.microsoft.com/office/powerpoint/2010/main" val="25065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7" name="Rectangle 16"/>
          <p:cNvSpPr/>
          <p:nvPr userDrawn="1"/>
        </p:nvSpPr>
        <p:spPr>
          <a:xfrm>
            <a:off x="0" y="0"/>
            <a:ext cx="12192000" cy="613954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Arial" panose="020B0604020202020204" pitchFamily="34" charset="0"/>
              <a:cs typeface="Arial" panose="020B0604020202020204" pitchFamily="34" charset="0"/>
            </a:endParaRPr>
          </a:p>
        </p:txBody>
      </p:sp>
      <p:sp>
        <p:nvSpPr>
          <p:cNvPr id="4" name="TextBox 3"/>
          <p:cNvSpPr txBox="1"/>
          <p:nvPr userDrawn="1"/>
        </p:nvSpPr>
        <p:spPr>
          <a:xfrm>
            <a:off x="791818" y="1319077"/>
            <a:ext cx="8307572" cy="5036828"/>
          </a:xfrm>
          <a:prstGeom prst="rect">
            <a:avLst/>
          </a:prstGeom>
          <a:noFill/>
        </p:spPr>
        <p:txBody>
          <a:bodyPr wrap="square" rtlCol="0">
            <a:spAutoFit/>
          </a:bodyPr>
          <a:lstStyle/>
          <a:p>
            <a:r>
              <a:rPr lang="en-US" sz="4400" b="0" dirty="0">
                <a:solidFill>
                  <a:schemeClr val="bg1"/>
                </a:solidFill>
                <a:latin typeface="Arial" panose="020B0604020202020204" pitchFamily="34" charset="0"/>
                <a:cs typeface="Arial" panose="020B0604020202020204" pitchFamily="34" charset="0"/>
              </a:rPr>
              <a:t>huddle.com</a:t>
            </a:r>
          </a:p>
          <a:p>
            <a:endParaRPr lang="en-US" sz="2933" b="0" dirty="0">
              <a:solidFill>
                <a:schemeClr val="bg1"/>
              </a:solidFill>
              <a:latin typeface="Arial" panose="020B0604020202020204" pitchFamily="34" charset="0"/>
              <a:cs typeface="Arial" panose="020B0604020202020204" pitchFamily="34" charset="0"/>
            </a:endParaRPr>
          </a:p>
          <a:p>
            <a:r>
              <a:rPr lang="en-US" sz="2933" b="0" dirty="0">
                <a:solidFill>
                  <a:schemeClr val="bg1"/>
                </a:solidFill>
                <a:latin typeface="Arial" panose="020B0604020202020204" pitchFamily="34" charset="0"/>
                <a:cs typeface="Arial" panose="020B0604020202020204" pitchFamily="34" charset="0"/>
              </a:rPr>
              <a:t>     @huddle</a:t>
            </a:r>
          </a:p>
          <a:p>
            <a:endParaRPr lang="en-US" sz="2933" b="0" dirty="0">
              <a:solidFill>
                <a:schemeClr val="bg1"/>
              </a:solidFill>
              <a:latin typeface="Arial" panose="020B0604020202020204" pitchFamily="34" charset="0"/>
              <a:cs typeface="Arial" panose="020B0604020202020204" pitchFamily="34" charset="0"/>
            </a:endParaRPr>
          </a:p>
          <a:p>
            <a:endParaRPr lang="en-US" sz="2933" b="0"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a:p>
            <a:endParaRPr lang="en-US" sz="5333" b="1" dirty="0">
              <a:solidFill>
                <a:schemeClr val="bg1"/>
              </a:solidFill>
              <a:latin typeface="Arial" panose="020B0604020202020204" pitchFamily="34" charset="0"/>
              <a:cs typeface="Arial" panose="020B0604020202020204" pitchFamily="34" charset="0"/>
            </a:endParaRPr>
          </a:p>
        </p:txBody>
      </p:sp>
      <p:sp>
        <p:nvSpPr>
          <p:cNvPr id="5" name="Text Box 2"/>
          <p:cNvSpPr txBox="1">
            <a:spLocks noChangeArrowheads="1"/>
          </p:cNvSpPr>
          <p:nvPr userDrawn="1"/>
        </p:nvSpPr>
        <p:spPr bwMode="auto">
          <a:xfrm>
            <a:off x="8647515" y="183537"/>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London</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2</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nd</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Floor, Aldgate Tower</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2 Leman Street</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London, E1 8FA</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6" name="Text Box 2"/>
          <p:cNvSpPr txBox="1">
            <a:spLocks noChangeArrowheads="1"/>
          </p:cNvSpPr>
          <p:nvPr userDrawn="1"/>
        </p:nvSpPr>
        <p:spPr bwMode="auto">
          <a:xfrm>
            <a:off x="8647515" y="3935113"/>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New York</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315 W 36</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th</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Street</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New York</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NY, 10018</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 Box 2"/>
          <p:cNvSpPr txBox="1">
            <a:spLocks noChangeArrowheads="1"/>
          </p:cNvSpPr>
          <p:nvPr userDrawn="1"/>
        </p:nvSpPr>
        <p:spPr bwMode="auto">
          <a:xfrm>
            <a:off x="8647515" y="2684588"/>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Washington DC</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7910 Woodmont Avenue #1250</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Bethesda</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MD, 20814</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ext Box 2"/>
          <p:cNvSpPr txBox="1">
            <a:spLocks noChangeArrowheads="1"/>
          </p:cNvSpPr>
          <p:nvPr userDrawn="1"/>
        </p:nvSpPr>
        <p:spPr bwMode="auto">
          <a:xfrm>
            <a:off x="8647515" y="1434062"/>
            <a:ext cx="3244427" cy="1045414"/>
          </a:xfrm>
          <a:prstGeom prst="rect">
            <a:avLst/>
          </a:prstGeom>
          <a:noFill/>
          <a:ln w="9525">
            <a:noFill/>
            <a:miter lim="800000"/>
            <a:headEnd/>
            <a:tailEnd/>
          </a:ln>
        </p:spPr>
        <p:txBody>
          <a:bodyPr rot="0" vert="horz" wrap="square" lIns="121920" tIns="60960" rIns="121920" bIns="60960" anchor="t" anchorCtr="0">
            <a:spAutoFit/>
          </a:bodyPr>
          <a:lstStyle/>
          <a:p>
            <a:pPr algn="r">
              <a:lnSpc>
                <a:spcPct val="107000"/>
              </a:lnSpc>
              <a:spcBef>
                <a:spcPts val="800"/>
              </a:spcBef>
              <a:spcAft>
                <a:spcPts val="0"/>
              </a:spcAft>
            </a:pPr>
            <a:r>
              <a:rPr lang="en-US" sz="933" b="1" dirty="0">
                <a:solidFill>
                  <a:srgbClr val="FFFFFF"/>
                </a:solidFill>
                <a:effectLst/>
                <a:latin typeface="Arial" panose="020B0604020202020204" pitchFamily="34" charset="0"/>
                <a:ea typeface="Calibri" panose="020F0502020204030204" pitchFamily="34" charset="0"/>
                <a:cs typeface="Arial" panose="020B0604020202020204" pitchFamily="34" charset="0"/>
              </a:rPr>
              <a:t>San Francisco</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835 Howard Street, 3</a:t>
            </a:r>
            <a:r>
              <a:rPr lang="en-US" sz="933" baseline="30000" dirty="0">
                <a:solidFill>
                  <a:srgbClr val="FFFFFF"/>
                </a:solidFill>
                <a:effectLst/>
                <a:latin typeface="Arial" panose="020B0604020202020204" pitchFamily="34" charset="0"/>
                <a:ea typeface="Calibri" panose="020F0502020204030204" pitchFamily="34" charset="0"/>
                <a:cs typeface="Arial" panose="020B0604020202020204" pitchFamily="34" charset="0"/>
              </a:rPr>
              <a:t>rd</a:t>
            </a: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 Floor</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San Francisco</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a:p>
            <a:pPr algn="r">
              <a:lnSpc>
                <a:spcPct val="107000"/>
              </a:lnSpc>
              <a:spcBef>
                <a:spcPts val="800"/>
              </a:spcBef>
              <a:spcAft>
                <a:spcPts val="0"/>
              </a:spcAft>
            </a:pPr>
            <a:r>
              <a:rPr lang="en-US" sz="933" dirty="0">
                <a:solidFill>
                  <a:srgbClr val="FFFFFF"/>
                </a:solidFill>
                <a:effectLst/>
                <a:latin typeface="Arial" panose="020B0604020202020204" pitchFamily="34" charset="0"/>
                <a:ea typeface="Calibri" panose="020F0502020204030204" pitchFamily="34" charset="0"/>
                <a:cs typeface="Arial" panose="020B0604020202020204" pitchFamily="34" charset="0"/>
              </a:rPr>
              <a:t>CA, 94103</a:t>
            </a:r>
            <a:endParaRPr lang="en-GB" sz="933" dirty="0">
              <a:solidFill>
                <a:srgbClr val="55616F"/>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Box 8"/>
          <p:cNvSpPr txBox="1"/>
          <p:nvPr userDrawn="1"/>
        </p:nvSpPr>
        <p:spPr>
          <a:xfrm>
            <a:off x="824358" y="6406886"/>
            <a:ext cx="9268418" cy="246221"/>
          </a:xfrm>
          <a:prstGeom prst="rect">
            <a:avLst/>
          </a:prstGeom>
          <a:noFill/>
        </p:spPr>
        <p:txBody>
          <a:bodyPr wrap="square"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500" kern="1200" dirty="0">
                <a:solidFill>
                  <a:schemeClr val="lt1"/>
                </a:solidFill>
                <a:effectLst/>
                <a:latin typeface="Arial" panose="020B0604020202020204" pitchFamily="34" charset="0"/>
                <a:ea typeface="+mn-ea"/>
                <a:cs typeface="Arial" panose="020B0604020202020204" pitchFamily="34" charset="0"/>
              </a:rPr>
              <a:t>Ninian Solutions Ltd (trading as Huddle) is registered in England &amp; Wales at</a:t>
            </a:r>
            <a:r>
              <a:rPr lang="en-US" sz="500" kern="1200" baseline="0" dirty="0">
                <a:solidFill>
                  <a:schemeClr val="lt1"/>
                </a:solidFill>
                <a:effectLst/>
                <a:latin typeface="Arial" panose="020B0604020202020204" pitchFamily="34" charset="0"/>
                <a:ea typeface="+mn-ea"/>
                <a:cs typeface="Arial" panose="020B0604020202020204" pitchFamily="34" charset="0"/>
              </a:rPr>
              <a:t> </a:t>
            </a:r>
            <a:r>
              <a:rPr lang="en-US" sz="500" kern="1200" dirty="0">
                <a:solidFill>
                  <a:schemeClr val="lt1"/>
                </a:solidFill>
                <a:effectLst/>
                <a:latin typeface="Arial" panose="020B0604020202020204" pitchFamily="34" charset="0"/>
                <a:ea typeface="+mn-ea"/>
                <a:cs typeface="Arial" panose="020B0604020202020204" pitchFamily="34" charset="0"/>
              </a:rPr>
              <a:t>Aldgate Tower,</a:t>
            </a:r>
            <a:r>
              <a:rPr lang="en-US" sz="500" kern="1200" baseline="0" dirty="0">
                <a:solidFill>
                  <a:schemeClr val="lt1"/>
                </a:solidFill>
                <a:effectLst/>
                <a:latin typeface="Arial" panose="020B0604020202020204" pitchFamily="34" charset="0"/>
                <a:ea typeface="+mn-ea"/>
                <a:cs typeface="Arial" panose="020B0604020202020204" pitchFamily="34" charset="0"/>
              </a:rPr>
              <a:t> 2 Leman Street</a:t>
            </a:r>
            <a:r>
              <a:rPr lang="en-US" sz="500" kern="1200" dirty="0">
                <a:solidFill>
                  <a:schemeClr val="lt1"/>
                </a:solidFill>
                <a:effectLst/>
                <a:latin typeface="Arial" panose="020B0604020202020204" pitchFamily="34" charset="0"/>
                <a:ea typeface="+mn-ea"/>
                <a:cs typeface="Arial" panose="020B0604020202020204" pitchFamily="34" charset="0"/>
              </a:rPr>
              <a:t>, London, UK (company number 05777111) and its U.S subsidiary Huddle </a:t>
            </a:r>
            <a:r>
              <a:rPr lang="en-US" sz="500" kern="1200" dirty="0" err="1">
                <a:solidFill>
                  <a:schemeClr val="lt1"/>
                </a:solidFill>
                <a:effectLst/>
                <a:latin typeface="Arial" panose="020B0604020202020204" pitchFamily="34" charset="0"/>
                <a:ea typeface="+mn-ea"/>
                <a:cs typeface="Arial" panose="020B0604020202020204" pitchFamily="34" charset="0"/>
              </a:rPr>
              <a:t>Inc</a:t>
            </a:r>
            <a:r>
              <a:rPr lang="en-US" sz="500" kern="1200" dirty="0">
                <a:solidFill>
                  <a:schemeClr val="lt1"/>
                </a:solidFill>
                <a:effectLst/>
                <a:latin typeface="Arial" panose="020B0604020202020204" pitchFamily="34" charset="0"/>
                <a:ea typeface="+mn-ea"/>
                <a:cs typeface="Arial" panose="020B0604020202020204" pitchFamily="34" charset="0"/>
              </a:rPr>
              <a:t>, a </a:t>
            </a:r>
            <a:r>
              <a:rPr lang="en-US" sz="500" kern="1200" dirty="0" err="1">
                <a:solidFill>
                  <a:schemeClr val="lt1"/>
                </a:solidFill>
                <a:effectLst/>
                <a:latin typeface="Arial" panose="020B0604020202020204" pitchFamily="34" charset="0"/>
                <a:ea typeface="+mn-ea"/>
                <a:cs typeface="Arial" panose="020B0604020202020204" pitchFamily="34" charset="0"/>
              </a:rPr>
              <a:t>Deleware</a:t>
            </a:r>
            <a:r>
              <a:rPr lang="en-US" sz="500" kern="1200" dirty="0">
                <a:solidFill>
                  <a:schemeClr val="lt1"/>
                </a:solidFill>
                <a:effectLst/>
                <a:latin typeface="Arial" panose="020B0604020202020204" pitchFamily="34" charset="0"/>
                <a:ea typeface="+mn-ea"/>
                <a:cs typeface="Arial" panose="020B0604020202020204" pitchFamily="34" charset="0"/>
              </a:rPr>
              <a:t> Corporation, at 835 Howard Street, San Francisco, CA, U.S.</a:t>
            </a:r>
            <a:endParaRPr lang="en-GB" sz="500" kern="1200" dirty="0">
              <a:solidFill>
                <a:schemeClr val="lt1"/>
              </a:solidFill>
              <a:effectLst/>
              <a:latin typeface="Arial" panose="020B0604020202020204" pitchFamily="34" charset="0"/>
              <a:ea typeface="+mn-ea"/>
              <a:cs typeface="Arial" panose="020B0604020202020204" pitchFamily="34" charset="0"/>
            </a:endParaRPr>
          </a:p>
          <a:p>
            <a:endParaRPr lang="en-US" sz="500" dirty="0">
              <a:latin typeface="Arial" panose="020B0604020202020204" pitchFamily="34" charset="0"/>
              <a:cs typeface="Arial" panose="020B0604020202020204" pitchFamily="34" charset="0"/>
            </a:endParaRPr>
          </a:p>
        </p:txBody>
      </p:sp>
      <p:pic>
        <p:nvPicPr>
          <p:cNvPr id="10" name="Picture 2" descr="http://www.iconsdb.com/icons/preview/white/twitter-xx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5605" y="2506479"/>
            <a:ext cx="475381" cy="47538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userDrawn="1"/>
        </p:nvGrpSpPr>
        <p:grpSpPr>
          <a:xfrm>
            <a:off x="9955271" y="1319077"/>
            <a:ext cx="1808175" cy="2538090"/>
            <a:chOff x="9773405" y="1319077"/>
            <a:chExt cx="1990042" cy="2538090"/>
          </a:xfrm>
        </p:grpSpPr>
        <p:cxnSp>
          <p:nvCxnSpPr>
            <p:cNvPr id="11" name="Straight Connector 10"/>
            <p:cNvCxnSpPr/>
            <p:nvPr userDrawn="1"/>
          </p:nvCxnSpPr>
          <p:spPr>
            <a:xfrm flipH="1">
              <a:off x="9773405" y="1319077"/>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9773405" y="3857167"/>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9773405" y="2558902"/>
              <a:ext cx="199004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04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39" y="365125"/>
            <a:ext cx="10838161" cy="886159"/>
          </a:xfrm>
          <a:prstGeom prst="rect">
            <a:avLst/>
          </a:prstGeom>
        </p:spPr>
        <p:txBody>
          <a:bodyPr>
            <a:normAutofit/>
          </a:bodyPr>
          <a:lstStyle>
            <a:lvl1pPr>
              <a:defRPr sz="4400"/>
            </a:lvl1pPr>
          </a:lstStyle>
          <a:p>
            <a:r>
              <a:rPr lang="en-US" dirty="0"/>
              <a:t>Click to edit agenda</a:t>
            </a:r>
          </a:p>
        </p:txBody>
      </p:sp>
      <p:sp>
        <p:nvSpPr>
          <p:cNvPr id="3" name="Content Placeholder 2"/>
          <p:cNvSpPr>
            <a:spLocks noGrp="1"/>
          </p:cNvSpPr>
          <p:nvPr>
            <p:ph idx="1"/>
          </p:nvPr>
        </p:nvSpPr>
        <p:spPr>
          <a:xfrm>
            <a:off x="515639" y="1575685"/>
            <a:ext cx="6943939"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professional-servic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8497" y="1695361"/>
            <a:ext cx="3261650" cy="3261650"/>
          </a:xfrm>
          <a:prstGeom prst="rect">
            <a:avLst/>
          </a:prstGeom>
        </p:spPr>
      </p:pic>
    </p:spTree>
    <p:extLst>
      <p:ext uri="{BB962C8B-B14F-4D97-AF65-F5344CB8AC3E}">
        <p14:creationId xmlns:p14="http://schemas.microsoft.com/office/powerpoint/2010/main" val="1198485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in Body Text ">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39" y="1575685"/>
            <a:ext cx="10838161"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94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Text &amp; Graphic">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40" y="1575685"/>
            <a:ext cx="5252644" cy="4330102"/>
          </a:xfrm>
          <a:prstGeom prst="rect">
            <a:avLst/>
          </a:prstGeom>
        </p:spPr>
        <p:txBody>
          <a:bodyPr/>
          <a:lstStyle>
            <a:lvl1pPr>
              <a:defRPr sz="2200"/>
            </a:lvl1pPr>
            <a:lvl2pPr>
              <a:defRPr sz="2000"/>
            </a:lvl2pPr>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0"/>
          </p:nvPr>
        </p:nvSpPr>
        <p:spPr>
          <a:xfrm>
            <a:off x="6153293" y="1575685"/>
            <a:ext cx="5200507" cy="4330102"/>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2750157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Text Block">
    <p:spTree>
      <p:nvGrpSpPr>
        <p:cNvPr id="1" name=""/>
        <p:cNvGrpSpPr/>
        <p:nvPr/>
      </p:nvGrpSpPr>
      <p:grpSpPr>
        <a:xfrm>
          <a:off x="0" y="0"/>
          <a:ext cx="0" cy="0"/>
          <a:chOff x="0" y="0"/>
          <a:chExt cx="0" cy="0"/>
        </a:xfrm>
      </p:grpSpPr>
      <p:sp>
        <p:nvSpPr>
          <p:cNvPr id="17" name="Rectangle 16"/>
          <p:cNvSpPr/>
          <p:nvPr userDrawn="1"/>
        </p:nvSpPr>
        <p:spPr>
          <a:xfrm>
            <a:off x="0" y="0"/>
            <a:ext cx="12192000" cy="613954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sp>
        <p:nvSpPr>
          <p:cNvPr id="3" name="Subtitle 2"/>
          <p:cNvSpPr>
            <a:spLocks noGrp="1"/>
          </p:cNvSpPr>
          <p:nvPr>
            <p:ph type="subTitle" idx="1" hasCustomPrompt="1"/>
          </p:nvPr>
        </p:nvSpPr>
        <p:spPr>
          <a:xfrm>
            <a:off x="515639" y="1278223"/>
            <a:ext cx="9088997" cy="2998143"/>
          </a:xfrm>
          <a:prstGeom prst="rect">
            <a:avLst/>
          </a:prstGeom>
        </p:spPr>
        <p:txBody>
          <a:bodyPr anchor="ctr">
            <a:normAutofit/>
          </a:bodyPr>
          <a:lstStyle>
            <a:lvl1pPr marL="0" indent="0" algn="l">
              <a:buNone/>
              <a:defRPr sz="4400" b="1"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 or Text Block]</a:t>
            </a:r>
          </a:p>
        </p:txBody>
      </p:sp>
    </p:spTree>
    <p:extLst>
      <p:ext uri="{BB962C8B-B14F-4D97-AF65-F5344CB8AC3E}">
        <p14:creationId xmlns:p14="http://schemas.microsoft.com/office/powerpoint/2010/main" val="177992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Break / Text Block">
    <p:spTree>
      <p:nvGrpSpPr>
        <p:cNvPr id="1" name=""/>
        <p:cNvGrpSpPr/>
        <p:nvPr/>
      </p:nvGrpSpPr>
      <p:grpSpPr>
        <a:xfrm>
          <a:off x="0" y="0"/>
          <a:ext cx="0" cy="0"/>
          <a:chOff x="0" y="0"/>
          <a:chExt cx="0" cy="0"/>
        </a:xfrm>
      </p:grpSpPr>
      <p:sp>
        <p:nvSpPr>
          <p:cNvPr id="17" name="Rectangle 16"/>
          <p:cNvSpPr/>
          <p:nvPr userDrawn="1"/>
        </p:nvSpPr>
        <p:spPr>
          <a:xfrm>
            <a:off x="-1233377" y="-808074"/>
            <a:ext cx="14162568" cy="8739962"/>
          </a:xfrm>
          <a:prstGeom prst="rect">
            <a:avLst/>
          </a:prstGeom>
          <a:solidFill>
            <a:schemeClr val="bg2">
              <a:lumMod val="1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spTree>
    <p:extLst>
      <p:ext uri="{BB962C8B-B14F-4D97-AF65-F5344CB8AC3E}">
        <p14:creationId xmlns:p14="http://schemas.microsoft.com/office/powerpoint/2010/main" val="23658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Block ">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39" y="385011"/>
            <a:ext cx="10838161" cy="5520776"/>
          </a:xfrm>
          <a:prstGeom prst="rect">
            <a:avLst/>
          </a:prstGeom>
        </p:spPr>
        <p:txBody>
          <a:bodyPr anchor="ctr"/>
          <a:lstStyle>
            <a:lvl1pPr marL="0" indent="0">
              <a:buNone/>
              <a:defRPr sz="4400"/>
            </a:lvl1pPr>
            <a:lvl2pPr>
              <a:defRPr sz="2000"/>
            </a:lvl2pPr>
            <a:lvl3pPr>
              <a:defRPr sz="1800"/>
            </a:lvl3pPr>
          </a:lstStyle>
          <a:p>
            <a:pPr lvl="0"/>
            <a:r>
              <a:rPr lang="en-US" dirty="0"/>
              <a:t>[Text Block]</a:t>
            </a:r>
          </a:p>
        </p:txBody>
      </p:sp>
    </p:spTree>
    <p:extLst>
      <p:ext uri="{BB962C8B-B14F-4D97-AF65-F5344CB8AC3E}">
        <p14:creationId xmlns:p14="http://schemas.microsoft.com/office/powerpoint/2010/main" val="3747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Graphic with Headline">
    <p:spTree>
      <p:nvGrpSpPr>
        <p:cNvPr id="1" name=""/>
        <p:cNvGrpSpPr/>
        <p:nvPr/>
      </p:nvGrpSpPr>
      <p:grpSpPr>
        <a:xfrm>
          <a:off x="0" y="0"/>
          <a:ext cx="0" cy="0"/>
          <a:chOff x="0" y="0"/>
          <a:chExt cx="0" cy="0"/>
        </a:xfrm>
      </p:grpSpPr>
      <p:sp>
        <p:nvSpPr>
          <p:cNvPr id="2" name="Title 1"/>
          <p:cNvSpPr>
            <a:spLocks noGrp="1"/>
          </p:cNvSpPr>
          <p:nvPr>
            <p:ph type="title"/>
          </p:nvPr>
        </p:nvSpPr>
        <p:spPr>
          <a:xfrm>
            <a:off x="515639" y="365125"/>
            <a:ext cx="10838161" cy="886159"/>
          </a:xfrm>
          <a:prstGeom prst="rect">
            <a:avLst/>
          </a:prstGeo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5639" y="1575685"/>
            <a:ext cx="10838161" cy="4330102"/>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356595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Graph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118917"/>
          </a:xfrm>
          <a:prstGeom prst="rect">
            <a:avLst/>
          </a:prstGeom>
        </p:spPr>
        <p:txBody>
          <a:bodyPr anchor="ctr"/>
          <a:lstStyle>
            <a:lvl1pPr marL="0" indent="0" algn="ctr">
              <a:buNone/>
              <a:defRPr sz="2200"/>
            </a:lvl1pPr>
            <a:lvl2pPr>
              <a:defRPr sz="2000"/>
            </a:lvl2pPr>
            <a:lvl3pPr>
              <a:defRPr sz="1800"/>
            </a:lvl3pPr>
          </a:lstStyle>
          <a:p>
            <a:pPr lvl="0"/>
            <a:r>
              <a:rPr lang="en-US"/>
              <a:t>Edit Master text styles</a:t>
            </a:r>
          </a:p>
        </p:txBody>
      </p:sp>
    </p:spTree>
    <p:extLst>
      <p:ext uri="{BB962C8B-B14F-4D97-AF65-F5344CB8AC3E}">
        <p14:creationId xmlns:p14="http://schemas.microsoft.com/office/powerpoint/2010/main" val="34138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26163"/>
            <a:ext cx="12192000" cy="737932"/>
          </a:xfrm>
          <a:prstGeom prst="rect">
            <a:avLst/>
          </a:prstGeom>
          <a:solidFill>
            <a:srgbClr val="007DC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175B4"/>
              </a:solidFill>
              <a:latin typeface="+mn-lt"/>
            </a:endParaRPr>
          </a:p>
        </p:txBody>
      </p:sp>
      <p:pic>
        <p:nvPicPr>
          <p:cNvPr id="8" name="Picture 7" descr="huddle-white.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676064" y="6303558"/>
            <a:ext cx="1399011" cy="391940"/>
          </a:xfrm>
          <a:prstGeom prst="rect">
            <a:avLst/>
          </a:prstGeom>
        </p:spPr>
      </p:pic>
      <p:sp>
        <p:nvSpPr>
          <p:cNvPr id="9" name="TextBox 8"/>
          <p:cNvSpPr txBox="1"/>
          <p:nvPr userDrawn="1"/>
        </p:nvSpPr>
        <p:spPr>
          <a:xfrm>
            <a:off x="204387" y="6478063"/>
            <a:ext cx="1219200" cy="276999"/>
          </a:xfrm>
          <a:prstGeom prst="rect">
            <a:avLst/>
          </a:prstGeom>
          <a:noFill/>
        </p:spPr>
        <p:txBody>
          <a:bodyPr wrap="square" rtlCol="0">
            <a:spAutoFit/>
          </a:bodyPr>
          <a:lstStyle/>
          <a:p>
            <a:fld id="{66849B42-4EA6-41E5-A56C-80B52EBA5943}" type="slidenum">
              <a:rPr lang="en-GB" sz="1200" smtClean="0">
                <a:solidFill>
                  <a:srgbClr val="FFFFFF"/>
                </a:solidFill>
                <a:latin typeface="+mn-lt"/>
              </a:rPr>
              <a:t>‹#›</a:t>
            </a:fld>
            <a:endParaRPr lang="en-GB" sz="1200" dirty="0">
              <a:solidFill>
                <a:srgbClr val="FFFFFF"/>
              </a:solidFill>
              <a:latin typeface="+mn-lt"/>
            </a:endParaRPr>
          </a:p>
        </p:txBody>
      </p:sp>
      <p:sp>
        <p:nvSpPr>
          <p:cNvPr id="11" name="Title Placeholder 10"/>
          <p:cNvSpPr>
            <a:spLocks noGrp="1"/>
          </p:cNvSpPr>
          <p:nvPr>
            <p:ph type="title"/>
          </p:nvPr>
        </p:nvSpPr>
        <p:spPr>
          <a:xfrm>
            <a:off x="604443" y="365126"/>
            <a:ext cx="10835869" cy="982412"/>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p:cNvSpPr>
            <a:spLocks noGrp="1"/>
          </p:cNvSpPr>
          <p:nvPr>
            <p:ph type="body" idx="1"/>
          </p:nvPr>
        </p:nvSpPr>
        <p:spPr>
          <a:xfrm>
            <a:off x="604443" y="1588169"/>
            <a:ext cx="10835869" cy="431761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396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0" r:id="rId4"/>
    <p:sldLayoutId id="2147483661" r:id="rId5"/>
    <p:sldLayoutId id="2147483667" r:id="rId6"/>
    <p:sldLayoutId id="2147483666" r:id="rId7"/>
    <p:sldLayoutId id="2147483662" r:id="rId8"/>
    <p:sldLayoutId id="2147483663" r:id="rId9"/>
    <p:sldLayoutId id="2147483664" r:id="rId10"/>
  </p:sldLayoutIdLst>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1.png"/><Relationship Id="rId5" Type="http://schemas.openxmlformats.org/officeDocument/2006/relationships/image" Target="../media/image56.jpg"/><Relationship Id="rId4"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34592" y="4915199"/>
            <a:ext cx="11481488" cy="1655762"/>
          </a:xfrm>
        </p:spPr>
        <p:txBody>
          <a:bodyPr>
            <a:normAutofit lnSpcReduction="10000"/>
          </a:bodyPr>
          <a:lstStyle/>
          <a:p>
            <a:r>
              <a:rPr lang="en-GB" dirty="0"/>
              <a:t>App 2.0 - why the web lost and Apps won</a:t>
            </a:r>
          </a:p>
          <a:p>
            <a:endParaRPr lang="en-US" sz="2000" dirty="0"/>
          </a:p>
          <a:p>
            <a:pPr>
              <a:tabLst>
                <a:tab pos="11298238" algn="r"/>
              </a:tabLst>
            </a:pPr>
            <a:r>
              <a:rPr lang="en-US" sz="2000" dirty="0"/>
              <a:t>Liam Westley	</a:t>
            </a:r>
            <a:r>
              <a:rPr lang="en-US" sz="1600" dirty="0"/>
              <a:t>@</a:t>
            </a:r>
            <a:r>
              <a:rPr lang="en-US" sz="1600" dirty="0" err="1"/>
              <a:t>westleyl</a:t>
            </a:r>
            <a:endParaRPr lang="en-US" sz="2000" dirty="0"/>
          </a:p>
          <a:p>
            <a:pPr>
              <a:tabLst>
                <a:tab pos="11298238" algn="r"/>
              </a:tabLst>
            </a:pPr>
            <a:r>
              <a:rPr lang="en-US" sz="2000" dirty="0"/>
              <a:t>Application Architect, Huddle	</a:t>
            </a:r>
            <a:r>
              <a:rPr lang="en-US" sz="1600" dirty="0"/>
              <a:t>liam.westley@huddle.com</a:t>
            </a:r>
            <a:endParaRPr lang="en-US" dirty="0"/>
          </a:p>
        </p:txBody>
      </p:sp>
    </p:spTree>
    <p:extLst>
      <p:ext uri="{BB962C8B-B14F-4D97-AF65-F5344CB8AC3E}">
        <p14:creationId xmlns:p14="http://schemas.microsoft.com/office/powerpoint/2010/main" val="2836371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Browse all the things!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638" y="1251283"/>
            <a:ext cx="5804397" cy="4104487"/>
          </a:xfr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237" y="1606731"/>
            <a:ext cx="6575586" cy="4167052"/>
          </a:xfrm>
          <a:prstGeom prst="rect">
            <a:avLst/>
          </a:prstGeom>
          <a:ln w="28575">
            <a:solidFill>
              <a:srgbClr val="007DC5"/>
            </a:solidFill>
          </a:ln>
        </p:spPr>
      </p:pic>
    </p:spTree>
    <p:extLst>
      <p:ext uri="{BB962C8B-B14F-4D97-AF65-F5344CB8AC3E}">
        <p14:creationId xmlns:p14="http://schemas.microsoft.com/office/powerpoint/2010/main" val="413763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browser as an application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2211" y="1251284"/>
            <a:ext cx="5476875" cy="3829050"/>
          </a:xfr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5" y="1907584"/>
            <a:ext cx="5476875" cy="3800475"/>
          </a:xfrm>
          <a:prstGeom prst="rect">
            <a:avLst/>
          </a:prstGeom>
          <a:ln w="28575">
            <a:solidFill>
              <a:srgbClr val="007DC5"/>
            </a:solidFill>
          </a:ln>
        </p:spPr>
      </p:pic>
    </p:spTree>
    <p:extLst>
      <p:ext uri="{BB962C8B-B14F-4D97-AF65-F5344CB8AC3E}">
        <p14:creationId xmlns:p14="http://schemas.microsoft.com/office/powerpoint/2010/main" val="9950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2.0 – Social and rich application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639" y="1346359"/>
            <a:ext cx="4621108" cy="3604464"/>
          </a:xfr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967" y="1346359"/>
            <a:ext cx="5973353" cy="4480015"/>
          </a:xfrm>
          <a:prstGeom prst="rect">
            <a:avLst/>
          </a:prstGeom>
        </p:spPr>
      </p:pic>
    </p:spTree>
    <p:extLst>
      <p:ext uri="{BB962C8B-B14F-4D97-AF65-F5344CB8AC3E}">
        <p14:creationId xmlns:p14="http://schemas.microsoft.com/office/powerpoint/2010/main" val="204309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brings us to today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205" y="1251284"/>
            <a:ext cx="6734955" cy="3941131"/>
          </a:xfr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303" y="1847556"/>
            <a:ext cx="6753497" cy="3763589"/>
          </a:xfrm>
          <a:prstGeom prst="rect">
            <a:avLst/>
          </a:prstGeom>
          <a:ln w="28575">
            <a:solidFill>
              <a:srgbClr val="007DC5"/>
            </a:solidFill>
          </a:ln>
        </p:spPr>
      </p:pic>
    </p:spTree>
    <p:extLst>
      <p:ext uri="{BB962C8B-B14F-4D97-AF65-F5344CB8AC3E}">
        <p14:creationId xmlns:p14="http://schemas.microsoft.com/office/powerpoint/2010/main" val="334356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While this was all going on ….</a:t>
            </a:r>
          </a:p>
        </p:txBody>
      </p:sp>
      <p:sp>
        <p:nvSpPr>
          <p:cNvPr id="3" name="Subtitle 1"/>
          <p:cNvSpPr txBox="1">
            <a:spLocks/>
          </p:cNvSpPr>
          <p:nvPr/>
        </p:nvSpPr>
        <p:spPr>
          <a:xfrm>
            <a:off x="3103003" y="2777294"/>
            <a:ext cx="8444563" cy="299814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baseline="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 the iPhone arrived</a:t>
            </a:r>
          </a:p>
        </p:txBody>
      </p:sp>
    </p:spTree>
    <p:extLst>
      <p:ext uri="{BB962C8B-B14F-4D97-AF65-F5344CB8AC3E}">
        <p14:creationId xmlns:p14="http://schemas.microsoft.com/office/powerpoint/2010/main" val="187398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 or more importantly the App Store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351" y="1576388"/>
            <a:ext cx="5775035" cy="4329112"/>
          </a:xfrm>
          <a:ln w="28575">
            <a:solidFill>
              <a:srgbClr val="007DC5"/>
            </a:solidFill>
          </a:ln>
        </p:spPr>
      </p:pic>
    </p:spTree>
    <p:extLst>
      <p:ext uri="{BB962C8B-B14F-4D97-AF65-F5344CB8AC3E}">
        <p14:creationId xmlns:p14="http://schemas.microsoft.com/office/powerpoint/2010/main" val="3004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and the Android Market – now Google Play</a:t>
            </a:r>
          </a:p>
        </p:txBody>
      </p:sp>
      <p:pic>
        <p:nvPicPr>
          <p:cNvPr id="1026" name="Picture 2" descr="http://www.ri.gov/img/iphone/android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708" y="1824439"/>
            <a:ext cx="988695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27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3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and we’re back to client server</a:t>
            </a:r>
          </a:p>
        </p:txBody>
      </p:sp>
      <p:grpSp>
        <p:nvGrpSpPr>
          <p:cNvPr id="18" name="Group 17"/>
          <p:cNvGrpSpPr/>
          <p:nvPr/>
        </p:nvGrpSpPr>
        <p:grpSpPr>
          <a:xfrm>
            <a:off x="3644537" y="1695421"/>
            <a:ext cx="3686393" cy="3307654"/>
            <a:chOff x="3644537" y="1695421"/>
            <a:chExt cx="3686393" cy="3307654"/>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394" y="1695421"/>
              <a:ext cx="1378530" cy="2297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97" y="2239707"/>
              <a:ext cx="1378530" cy="229755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400" y="2705525"/>
              <a:ext cx="1378530" cy="22975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138" y="2455821"/>
              <a:ext cx="1971048" cy="1981287"/>
            </a:xfrm>
            <a:prstGeom prst="rect">
              <a:avLst/>
            </a:prstGeom>
          </p:spPr>
        </p:pic>
        <p:sp>
          <p:nvSpPr>
            <p:cNvPr id="16" name="Right Arrow 15"/>
            <p:cNvSpPr/>
            <p:nvPr/>
          </p:nvSpPr>
          <p:spPr>
            <a:xfrm>
              <a:off x="3644537" y="2844196"/>
              <a:ext cx="979714" cy="31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7553824" y="1960202"/>
            <a:ext cx="3156288" cy="2084999"/>
            <a:chOff x="7553824" y="1960202"/>
            <a:chExt cx="3156288" cy="2084999"/>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6115" y="1960202"/>
              <a:ext cx="1933997" cy="2084999"/>
            </a:xfrm>
            <a:prstGeom prst="rect">
              <a:avLst/>
            </a:prstGeom>
          </p:spPr>
        </p:pic>
        <p:sp>
          <p:nvSpPr>
            <p:cNvPr id="17" name="Right Arrow 16"/>
            <p:cNvSpPr/>
            <p:nvPr/>
          </p:nvSpPr>
          <p:spPr>
            <a:xfrm>
              <a:off x="7553824" y="2844195"/>
              <a:ext cx="979714" cy="31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609491" y="2031373"/>
            <a:ext cx="2840729" cy="2714217"/>
            <a:chOff x="609491" y="2031373"/>
            <a:chExt cx="2840729" cy="2714217"/>
          </a:xfrm>
        </p:grpSpPr>
        <p:pic>
          <p:nvPicPr>
            <p:cNvPr id="5" name="Picture 4"/>
            <p:cNvPicPr>
              <a:picLocks noChangeAspect="1"/>
            </p:cNvPicPr>
            <p:nvPr/>
          </p:nvPicPr>
          <p:blipFill>
            <a:blip r:embed="rId6"/>
            <a:stretch>
              <a:fillRect/>
            </a:stretch>
          </p:blipFill>
          <p:spPr>
            <a:xfrm>
              <a:off x="609491" y="2031373"/>
              <a:ext cx="2424148" cy="2714217"/>
            </a:xfrm>
            <a:prstGeom prst="rect">
              <a:avLst/>
            </a:prstGeom>
          </p:spPr>
        </p:pic>
        <p:pic>
          <p:nvPicPr>
            <p:cNvPr id="4" name="Picture 3"/>
            <p:cNvPicPr>
              <a:picLocks noChangeAspect="1"/>
            </p:cNvPicPr>
            <p:nvPr/>
          </p:nvPicPr>
          <p:blipFill>
            <a:blip r:embed="rId7"/>
            <a:stretch>
              <a:fillRect/>
            </a:stretch>
          </p:blipFill>
          <p:spPr>
            <a:xfrm>
              <a:off x="2639412" y="2455821"/>
              <a:ext cx="810808" cy="1115698"/>
            </a:xfrm>
            <a:prstGeom prst="rect">
              <a:avLst/>
            </a:prstGeom>
          </p:spPr>
        </p:pic>
      </p:gr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2970" y="3233364"/>
            <a:ext cx="502563" cy="541802"/>
          </a:xfrm>
          <a:prstGeom prst="rect">
            <a:avLst/>
          </a:prstGeom>
        </p:spPr>
      </p:pic>
      <p:sp>
        <p:nvSpPr>
          <p:cNvPr id="7" name="TextBox 6"/>
          <p:cNvSpPr txBox="1"/>
          <p:nvPr/>
        </p:nvSpPr>
        <p:spPr>
          <a:xfrm>
            <a:off x="3524740" y="3233672"/>
            <a:ext cx="1244893" cy="369332"/>
          </a:xfrm>
          <a:prstGeom prst="rect">
            <a:avLst/>
          </a:prstGeom>
          <a:noFill/>
        </p:spPr>
        <p:txBody>
          <a:bodyPr wrap="none" rtlCol="0">
            <a:spAutoFit/>
          </a:bodyPr>
          <a:lstStyle/>
          <a:p>
            <a:r>
              <a:rPr lang="en-GB" b="1" dirty="0">
                <a:solidFill>
                  <a:srgbClr val="007DC5"/>
                </a:solidFill>
              </a:rPr>
              <a:t>REST API</a:t>
            </a:r>
          </a:p>
        </p:txBody>
      </p:sp>
    </p:spTree>
    <p:extLst>
      <p:ext uri="{BB962C8B-B14F-4D97-AF65-F5344CB8AC3E}">
        <p14:creationId xmlns:p14="http://schemas.microsoft.com/office/powerpoint/2010/main" val="6865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In the red corner Web 2.0 ….</a:t>
            </a:r>
          </a:p>
          <a:p>
            <a:endParaRPr lang="en-US" dirty="0"/>
          </a:p>
          <a:p>
            <a:pPr algn="r"/>
            <a:r>
              <a:rPr lang="en-US" dirty="0"/>
              <a:t>… in the blue corner Apps</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417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8304" fill="hold"/>
                                        <p:tgtEl>
                                          <p:spTgt spid="3"/>
                                        </p:tgtEl>
                                      </p:cBhvr>
                                    </p:cmd>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 calcmode="lin" valueType="num">
                                      <p:cBhvr additive="base">
                                        <p:cTn id="16"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Discoverability	</a:t>
            </a:r>
          </a:p>
        </p:txBody>
      </p:sp>
      <p:pic>
        <p:nvPicPr>
          <p:cNvPr id="1028" name="Picture 4" descr="https://maps.gstatic.com/tactile/basepage/pegman_sherlo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90675"/>
            <a:ext cx="3048000" cy="3676651"/>
          </a:xfrm>
          <a:prstGeom prst="rect">
            <a:avLst/>
          </a:prstGeom>
          <a:noFill/>
          <a:ln w="28575">
            <a:solidFill>
              <a:srgbClr val="007DC5"/>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DRAW</a:t>
            </a:r>
          </a:p>
        </p:txBody>
      </p:sp>
    </p:spTree>
    <p:extLst>
      <p:ext uri="{BB962C8B-B14F-4D97-AF65-F5344CB8AC3E}">
        <p14:creationId xmlns:p14="http://schemas.microsoft.com/office/powerpoint/2010/main" val="10654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Liam Westley?</a:t>
            </a:r>
          </a:p>
        </p:txBody>
      </p:sp>
      <p:sp>
        <p:nvSpPr>
          <p:cNvPr id="3" name="Content Placeholder 2"/>
          <p:cNvSpPr>
            <a:spLocks noGrp="1"/>
          </p:cNvSpPr>
          <p:nvPr>
            <p:ph idx="1"/>
          </p:nvPr>
        </p:nvSpPr>
        <p:spPr/>
        <p:txBody>
          <a:bodyPr>
            <a:normAutofit/>
          </a:bodyPr>
          <a:lstStyle/>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13" y="1692108"/>
            <a:ext cx="2629267" cy="4139588"/>
          </a:xfrm>
          <a:prstGeom prst="rect">
            <a:avLst/>
          </a:prstGeo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888" y="1692108"/>
            <a:ext cx="3254271" cy="2255949"/>
          </a:xfrm>
          <a:prstGeom prst="rect">
            <a:avLst/>
          </a:prstGeom>
          <a:ln w="28575">
            <a:solidFill>
              <a:srgbClr val="007DC5"/>
            </a:solidFill>
          </a:ln>
        </p:spPr>
      </p:pic>
      <p:sp>
        <p:nvSpPr>
          <p:cNvPr id="6" name="Content Placeholder 2"/>
          <p:cNvSpPr txBox="1">
            <a:spLocks/>
          </p:cNvSpPr>
          <p:nvPr/>
        </p:nvSpPr>
        <p:spPr>
          <a:xfrm>
            <a:off x="3585365" y="5249643"/>
            <a:ext cx="1588553" cy="60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&lt; </a:t>
            </a:r>
            <a:r>
              <a:rPr lang="en-GB" sz="3200" dirty="0"/>
              <a:t>work</a:t>
            </a:r>
          </a:p>
        </p:txBody>
      </p:sp>
      <p:sp>
        <p:nvSpPr>
          <p:cNvPr id="7" name="Content Placeholder 2"/>
          <p:cNvSpPr txBox="1">
            <a:spLocks/>
          </p:cNvSpPr>
          <p:nvPr/>
        </p:nvSpPr>
        <p:spPr>
          <a:xfrm>
            <a:off x="7666016" y="1624576"/>
            <a:ext cx="2290783" cy="641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200" dirty="0">
                <a:solidFill>
                  <a:schemeClr val="accent1"/>
                </a:solidFill>
                <a:latin typeface="Arial" panose="020B0604020202020204" pitchFamily="34" charset="0"/>
                <a:cs typeface="Arial" panose="020B0604020202020204" pitchFamily="34" charset="0"/>
              </a:rPr>
              <a:t>&lt;</a:t>
            </a:r>
            <a:r>
              <a:rPr lang="en-GB" dirty="0">
                <a:solidFill>
                  <a:schemeClr val="accent1"/>
                </a:solidFill>
                <a:latin typeface="Arial" panose="020B0604020202020204" pitchFamily="34" charset="0"/>
                <a:cs typeface="Arial" panose="020B0604020202020204" pitchFamily="34" charset="0"/>
              </a:rPr>
              <a:t> commute</a:t>
            </a:r>
          </a:p>
        </p:txBody>
      </p:sp>
      <p:sp>
        <p:nvSpPr>
          <p:cNvPr id="8" name="Content Placeholder 2"/>
          <p:cNvSpPr txBox="1">
            <a:spLocks/>
          </p:cNvSpPr>
          <p:nvPr/>
        </p:nvSpPr>
        <p:spPr>
          <a:xfrm>
            <a:off x="6422130" y="4470362"/>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a:solidFill>
                  <a:schemeClr val="accent1"/>
                </a:solidFill>
                <a:latin typeface="Arial" panose="020B0604020202020204" pitchFamily="34" charset="0"/>
                <a:cs typeface="Arial" panose="020B0604020202020204" pitchFamily="34" charset="0"/>
              </a:rPr>
              <a:t>play </a:t>
            </a:r>
            <a:r>
              <a:rPr lang="en-GB" sz="2200" dirty="0">
                <a:solidFill>
                  <a:schemeClr val="accent1"/>
                </a:solidFill>
                <a:latin typeface="Arial" panose="020B0604020202020204" pitchFamily="34" charset="0"/>
                <a:cs typeface="Arial" panose="020B0604020202020204" pitchFamily="34" charset="0"/>
              </a:rPr>
              <a:t>&gt; </a:t>
            </a:r>
            <a:endParaRPr lang="en-GB" sz="2200" dirty="0">
              <a:solidFill>
                <a:schemeClr val="bg1"/>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1968" y="3374245"/>
            <a:ext cx="3040547" cy="2460337"/>
          </a:xfrm>
          <a:prstGeom prst="rect">
            <a:avLst/>
          </a:prstGeom>
          <a:ln w="28575">
            <a:solidFill>
              <a:srgbClr val="007DC5"/>
            </a:solidFill>
          </a:ln>
        </p:spPr>
      </p:pic>
    </p:spTree>
    <p:extLst>
      <p:ext uri="{BB962C8B-B14F-4D97-AF65-F5344CB8AC3E}">
        <p14:creationId xmlns:p14="http://schemas.microsoft.com/office/powerpoint/2010/main" val="41357085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20000">
                                          <p:cBhvr additive="base">
                                            <p:cTn id="1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10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1+#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1 – 1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27796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App Store revenue</a:t>
            </a:r>
            <a:endParaRPr lang="en-GB" dirty="0"/>
          </a:p>
        </p:txBody>
      </p:sp>
      <p:sp>
        <p:nvSpPr>
          <p:cNvPr id="9" name="Content Placeholder 8"/>
          <p:cNvSpPr>
            <a:spLocks noGrp="1"/>
          </p:cNvSpPr>
          <p:nvPr>
            <p:ph idx="1"/>
          </p:nvPr>
        </p:nvSpPr>
        <p:spPr/>
        <p:txBody>
          <a:bodyPr/>
          <a:lstStyle/>
          <a:p>
            <a:endParaRPr lang="en-GB"/>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4134" y="1377633"/>
            <a:ext cx="6163733" cy="4102735"/>
          </a:xfrm>
          <a:prstGeom prst="rect">
            <a:avLst/>
          </a:prstGeom>
          <a:noFill/>
          <a:ln w="28575">
            <a:solidFill>
              <a:srgbClr val="007DC5"/>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APPS WIN</a:t>
            </a:r>
          </a:p>
        </p:txBody>
      </p:sp>
    </p:spTree>
    <p:extLst>
      <p:ext uri="{BB962C8B-B14F-4D97-AF65-F5344CB8AC3E}">
        <p14:creationId xmlns:p14="http://schemas.microsoft.com/office/powerpoint/2010/main" val="2613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1 – 2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10043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Local installation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7635" y="1703203"/>
            <a:ext cx="5006165" cy="3156664"/>
          </a:xfr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635" y="1703203"/>
            <a:ext cx="5006163" cy="3156664"/>
          </a:xfrm>
          <a:prstGeom prst="rect">
            <a:avLst/>
          </a:prstGeom>
          <a:ln w="28575">
            <a:solidFill>
              <a:srgbClr val="007DC5"/>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172" y="1703203"/>
            <a:ext cx="5013064" cy="3156664"/>
          </a:xfrm>
          <a:prstGeom prst="rect">
            <a:avLst/>
          </a:prstGeom>
          <a:ln w="28575">
            <a:solidFill>
              <a:srgbClr val="007DC5"/>
            </a:solidFill>
          </a:ln>
        </p:spPr>
      </p:pic>
      <p:sp>
        <p:nvSpPr>
          <p:cNvPr id="9" name="TextBox 8"/>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APPS WIN</a:t>
            </a:r>
          </a:p>
        </p:txBody>
      </p:sp>
    </p:spTree>
    <p:extLst>
      <p:ext uri="{BB962C8B-B14F-4D97-AF65-F5344CB8AC3E}">
        <p14:creationId xmlns:p14="http://schemas.microsoft.com/office/powerpoint/2010/main" val="174404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1 – 3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38861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479" y="1672817"/>
            <a:ext cx="8057043" cy="3512367"/>
          </a:xfrm>
          <a:prstGeom prst="rect">
            <a:avLst/>
          </a:prstGeom>
          <a:ln w="28575">
            <a:solidFill>
              <a:srgbClr val="007DC5"/>
            </a:solidFill>
          </a:ln>
        </p:spPr>
      </p:pic>
      <p:sp>
        <p:nvSpPr>
          <p:cNvPr id="2" name="Title 1"/>
          <p:cNvSpPr>
            <a:spLocks noGrp="1"/>
          </p:cNvSpPr>
          <p:nvPr>
            <p:ph type="title"/>
          </p:nvPr>
        </p:nvSpPr>
        <p:spPr/>
        <p:txBody>
          <a:bodyPr/>
          <a:lstStyle/>
          <a:p>
            <a:r>
              <a:rPr lang="en-GB" dirty="0"/>
              <a:t>No installation</a:t>
            </a:r>
          </a:p>
        </p:txBody>
      </p:sp>
      <p:sp>
        <p:nvSpPr>
          <p:cNvPr id="5" name="TextBox 4"/>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WINS</a:t>
            </a:r>
          </a:p>
        </p:txBody>
      </p:sp>
    </p:spTree>
    <p:extLst>
      <p:ext uri="{BB962C8B-B14F-4D97-AF65-F5344CB8AC3E}">
        <p14:creationId xmlns:p14="http://schemas.microsoft.com/office/powerpoint/2010/main" val="19827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2 – 3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02797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Updates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1275" y="1264444"/>
            <a:ext cx="6649450" cy="4329112"/>
          </a:xfrm>
          <a:ln w="28575">
            <a:solidFill>
              <a:srgbClr val="007DC5"/>
            </a:solidFill>
          </a:ln>
        </p:spPr>
      </p:pic>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WINS</a:t>
            </a:r>
          </a:p>
        </p:txBody>
      </p:sp>
    </p:spTree>
    <p:extLst>
      <p:ext uri="{BB962C8B-B14F-4D97-AF65-F5344CB8AC3E}">
        <p14:creationId xmlns:p14="http://schemas.microsoft.com/office/powerpoint/2010/main" val="487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3 – 3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7846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Local storage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6827" y="1264444"/>
            <a:ext cx="5958347" cy="4329112"/>
          </a:xfrm>
        </p:spPr>
      </p:pic>
      <p:sp>
        <p:nvSpPr>
          <p:cNvPr id="5" name="TextBox 4"/>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APPS WIN</a:t>
            </a:r>
          </a:p>
        </p:txBody>
      </p:sp>
    </p:spTree>
    <p:extLst>
      <p:ext uri="{BB962C8B-B14F-4D97-AF65-F5344CB8AC3E}">
        <p14:creationId xmlns:p14="http://schemas.microsoft.com/office/powerpoint/2010/main" val="157180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A step back into the past ….</a:t>
            </a:r>
          </a:p>
        </p:txBody>
      </p:sp>
    </p:spTree>
    <p:extLst>
      <p:ext uri="{BB962C8B-B14F-4D97-AF65-F5344CB8AC3E}">
        <p14:creationId xmlns:p14="http://schemas.microsoft.com/office/powerpoint/2010/main" val="70161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3 – 4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48674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Disconnected Use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4430" y="1251284"/>
            <a:ext cx="6366341" cy="4329112"/>
          </a:xfrm>
          <a:ln w="28575">
            <a:solidFill>
              <a:srgbClr val="007DC5"/>
            </a:solidFill>
          </a:ln>
        </p:spPr>
      </p:pic>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APPS WIN</a:t>
            </a:r>
          </a:p>
        </p:txBody>
      </p:sp>
    </p:spTree>
    <p:extLst>
      <p:ext uri="{BB962C8B-B14F-4D97-AF65-F5344CB8AC3E}">
        <p14:creationId xmlns:p14="http://schemas.microsoft.com/office/powerpoint/2010/main" val="6024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3 – 5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9922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Notifications</a:t>
            </a:r>
          </a:p>
        </p:txBody>
      </p:sp>
      <p:pic>
        <p:nvPicPr>
          <p:cNvPr id="6" name="Content Placeholder 5"/>
          <p:cNvPicPr>
            <a:picLocks noGrp="1" noChangeAspect="1"/>
          </p:cNvPicPr>
          <p:nvPr>
            <p:ph idx="1"/>
          </p:nvPr>
        </p:nvPicPr>
        <p:blipFill>
          <a:blip r:embed="rId3"/>
          <a:stretch>
            <a:fillRect/>
          </a:stretch>
        </p:blipFill>
        <p:spPr>
          <a:xfrm>
            <a:off x="1572175" y="2259145"/>
            <a:ext cx="9047651" cy="2339711"/>
          </a:xfrm>
          <a:prstGeom prst="rect">
            <a:avLst/>
          </a:prstGeom>
        </p:spPr>
      </p:pic>
      <p:sp>
        <p:nvSpPr>
          <p:cNvPr id="5" name="TextBox 4"/>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APPS WIN</a:t>
            </a:r>
          </a:p>
        </p:txBody>
      </p:sp>
    </p:spTree>
    <p:extLst>
      <p:ext uri="{BB962C8B-B14F-4D97-AF65-F5344CB8AC3E}">
        <p14:creationId xmlns:p14="http://schemas.microsoft.com/office/powerpoint/2010/main" val="39128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3 – 6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10832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Linking … going deep</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9926" y="1264444"/>
            <a:ext cx="5772149" cy="4329112"/>
          </a:xfrm>
          <a:ln w="28575">
            <a:solidFill>
              <a:srgbClr val="007DC5"/>
            </a:solidFill>
          </a:ln>
        </p:spPr>
      </p:pic>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DRAW</a:t>
            </a:r>
          </a:p>
        </p:txBody>
      </p:sp>
    </p:spTree>
    <p:extLst>
      <p:ext uri="{BB962C8B-B14F-4D97-AF65-F5344CB8AC3E}">
        <p14:creationId xmlns:p14="http://schemas.microsoft.com/office/powerpoint/2010/main" val="29542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4 – 7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65352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071" y="2625414"/>
            <a:ext cx="8035858" cy="1607172"/>
          </a:xfrm>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14134" y="1377633"/>
            <a:ext cx="6163733" cy="4102734"/>
          </a:xfrm>
          <a:prstGeom prst="rect">
            <a:avLst/>
          </a:prstGeom>
          <a:noFill/>
          <a:ln w="28575">
            <a:solidFill>
              <a:srgbClr val="007DC5"/>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Show me the money!</a:t>
            </a:r>
          </a:p>
        </p:txBody>
      </p:sp>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WINS</a:t>
            </a:r>
          </a:p>
        </p:txBody>
      </p:sp>
      <p:sp>
        <p:nvSpPr>
          <p:cNvPr id="7" name="TextBox 6"/>
          <p:cNvSpPr txBox="1"/>
          <p:nvPr/>
        </p:nvSpPr>
        <p:spPr>
          <a:xfrm rot="20120302">
            <a:off x="2975911" y="3513997"/>
            <a:ext cx="9356216" cy="1323439"/>
          </a:xfrm>
          <a:prstGeom prst="rect">
            <a:avLst/>
          </a:prstGeom>
          <a:noFill/>
        </p:spPr>
        <p:txBody>
          <a:bodyPr wrap="square" rtlCol="0">
            <a:spAutoFit/>
          </a:bodyPr>
          <a:lstStyle/>
          <a:p>
            <a:pPr algn="r"/>
            <a:r>
              <a:rPr lang="en-GB" sz="8000" b="1" dirty="0">
                <a:solidFill>
                  <a:srgbClr val="FF0000"/>
                </a:solidFill>
                <a:latin typeface="Stencil" panose="040409050D0802020404" pitchFamily="82" charset="0"/>
              </a:rPr>
              <a:t>FOR NOW !</a:t>
            </a:r>
          </a:p>
        </p:txBody>
      </p:sp>
    </p:spTree>
    <p:extLst>
      <p:ext uri="{BB962C8B-B14F-4D97-AF65-F5344CB8AC3E}">
        <p14:creationId xmlns:p14="http://schemas.microsoft.com/office/powerpoint/2010/main" val="21081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5 – 7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56974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7585" y="1368145"/>
            <a:ext cx="5596831" cy="4504481"/>
          </a:xfrm>
          <a:prstGeom prst="rect">
            <a:avLst/>
          </a:prstGeom>
          <a:noFill/>
          <a:ln w="28575">
            <a:solidFill>
              <a:srgbClr val="007DC5"/>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Lose me some money!</a:t>
            </a:r>
          </a:p>
        </p:txBody>
      </p:sp>
      <p:sp>
        <p:nvSpPr>
          <p:cNvPr id="4" name="TextBox 3"/>
          <p:cNvSpPr txBox="1"/>
          <p:nvPr/>
        </p:nvSpPr>
        <p:spPr>
          <a:xfrm rot="20120302">
            <a:off x="1417892" y="2497976"/>
            <a:ext cx="9356216"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WINS</a:t>
            </a:r>
          </a:p>
        </p:txBody>
      </p:sp>
      <p:sp>
        <p:nvSpPr>
          <p:cNvPr id="7" name="TextBox 6"/>
          <p:cNvSpPr txBox="1"/>
          <p:nvPr/>
        </p:nvSpPr>
        <p:spPr>
          <a:xfrm rot="20120302">
            <a:off x="2975911" y="3513997"/>
            <a:ext cx="9356216" cy="1323439"/>
          </a:xfrm>
          <a:prstGeom prst="rect">
            <a:avLst/>
          </a:prstGeom>
          <a:noFill/>
        </p:spPr>
        <p:txBody>
          <a:bodyPr wrap="square" rtlCol="0">
            <a:spAutoFit/>
          </a:bodyPr>
          <a:lstStyle/>
          <a:p>
            <a:pPr algn="r"/>
            <a:r>
              <a:rPr lang="en-GB" sz="8000" b="1" dirty="0">
                <a:solidFill>
                  <a:srgbClr val="FF0000"/>
                </a:solidFill>
                <a:latin typeface="Stencil" panose="040409050D0802020404" pitchFamily="82" charset="0"/>
              </a:rPr>
              <a:t>ADAPTIVE !</a:t>
            </a:r>
          </a:p>
        </p:txBody>
      </p:sp>
    </p:spTree>
    <p:extLst>
      <p:ext uri="{BB962C8B-B14F-4D97-AF65-F5344CB8AC3E}">
        <p14:creationId xmlns:p14="http://schemas.microsoft.com/office/powerpoint/2010/main" val="369611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Mainframes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793" y="1576388"/>
            <a:ext cx="5796000" cy="4347000"/>
          </a:xfrm>
          <a:ln w="28575">
            <a:solidFill>
              <a:srgbClr val="007DC5"/>
            </a:solidFill>
          </a:ln>
        </p:spPr>
      </p:pic>
      <p:sp>
        <p:nvSpPr>
          <p:cNvPr id="5" name="TextBox 4"/>
          <p:cNvSpPr txBox="1"/>
          <p:nvPr/>
        </p:nvSpPr>
        <p:spPr>
          <a:xfrm>
            <a:off x="9022080" y="5597723"/>
            <a:ext cx="3068320" cy="307777"/>
          </a:xfrm>
          <a:prstGeom prst="rect">
            <a:avLst/>
          </a:prstGeom>
          <a:noFill/>
        </p:spPr>
        <p:txBody>
          <a:bodyPr wrap="square" rtlCol="0" anchor="b">
            <a:spAutoFit/>
          </a:bodyPr>
          <a:lstStyle/>
          <a:p>
            <a:pPr algn="r"/>
            <a:r>
              <a:rPr lang="en-GB" sz="1400" dirty="0">
                <a:solidFill>
                  <a:srgbClr val="007DC5"/>
                </a:solidFill>
              </a:rPr>
              <a:t>© freeimages.com / Charles </a:t>
            </a:r>
            <a:r>
              <a:rPr lang="en-GB" sz="1400" dirty="0" err="1">
                <a:solidFill>
                  <a:srgbClr val="007DC5"/>
                </a:solidFill>
              </a:rPr>
              <a:t>Toepfer</a:t>
            </a:r>
            <a:endParaRPr lang="en-GB" sz="1400" dirty="0">
              <a:solidFill>
                <a:srgbClr val="007DC5"/>
              </a:solidFill>
            </a:endParaRPr>
          </a:p>
        </p:txBody>
      </p:sp>
    </p:spTree>
    <p:extLst>
      <p:ext uri="{BB962C8B-B14F-4D97-AF65-F5344CB8AC3E}">
        <p14:creationId xmlns:p14="http://schemas.microsoft.com/office/powerpoint/2010/main" val="326154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120302">
            <a:off x="-1033453" y="2497976"/>
            <a:ext cx="14258907" cy="1862048"/>
          </a:xfrm>
          <a:prstGeom prst="rect">
            <a:avLst/>
          </a:prstGeom>
          <a:noFill/>
        </p:spPr>
        <p:txBody>
          <a:bodyPr wrap="square" rtlCol="0">
            <a:spAutoFit/>
          </a:bodyPr>
          <a:lstStyle/>
          <a:p>
            <a:pPr algn="ctr"/>
            <a:r>
              <a:rPr lang="en-GB" sz="11500" b="1" dirty="0">
                <a:solidFill>
                  <a:srgbClr val="FF0000"/>
                </a:solidFill>
                <a:latin typeface="Stencil" panose="040409050D0802020404" pitchFamily="82" charset="0"/>
              </a:rPr>
              <a:t>WEB 6 – 7 APPS </a:t>
            </a:r>
          </a:p>
        </p:txBody>
      </p:sp>
      <p:pic>
        <p:nvPicPr>
          <p:cNvPr id="3" name="66951_634166-l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29414" y="4740348"/>
            <a:ext cx="609600" cy="609600"/>
          </a:xfrm>
          <a:prstGeom prst="rect">
            <a:avLst/>
          </a:prstGeom>
        </p:spPr>
      </p:pic>
    </p:spTree>
    <p:extLst>
      <p:ext uri="{BB962C8B-B14F-4D97-AF65-F5344CB8AC3E}">
        <p14:creationId xmlns:p14="http://schemas.microsoft.com/office/powerpoint/2010/main" val="37945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1" presetClass="mediacall" presetSubtype="0" fill="hold" nodeType="withEffect">
                                  <p:stCondLst>
                                    <p:cond delay="0"/>
                                  </p:stCondLst>
                                  <p:childTnLst>
                                    <p:cmd type="call" cmd="playFrom(0.0)">
                                      <p:cBhvr>
                                        <p:cTn id="12" dur="8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US" dirty="0"/>
              <a:t>Aren’t App Stores old hat though?</a:t>
            </a:r>
          </a:p>
        </p:txBody>
      </p:sp>
    </p:spTree>
    <p:extLst>
      <p:ext uri="{BB962C8B-B14F-4D97-AF65-F5344CB8AC3E}">
        <p14:creationId xmlns:p14="http://schemas.microsoft.com/office/powerpoint/2010/main" val="824771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 saturation</a:t>
            </a:r>
          </a:p>
        </p:txBody>
      </p:sp>
      <p:sp>
        <p:nvSpPr>
          <p:cNvPr id="3" name="Content Placeholder 2"/>
          <p:cNvSpPr>
            <a:spLocks noGrp="1"/>
          </p:cNvSpPr>
          <p:nvPr>
            <p:ph idx="1"/>
          </p:nvPr>
        </p:nvSpPr>
        <p:spPr>
          <a:xfrm>
            <a:off x="5215467" y="1845733"/>
            <a:ext cx="6366933" cy="4060054"/>
          </a:xfrm>
        </p:spPr>
        <p:txBody>
          <a:bodyPr>
            <a:normAutofit/>
          </a:bodyPr>
          <a:lstStyle/>
          <a:p>
            <a:pPr marL="0" indent="0" algn="r">
              <a:buNone/>
            </a:pPr>
            <a:endParaRPr lang="en-GB" sz="2800" b="1" dirty="0"/>
          </a:p>
          <a:p>
            <a:pPr marL="0" indent="0" algn="r">
              <a:buNone/>
            </a:pPr>
            <a:r>
              <a:rPr lang="en-GB" sz="2800" b="1" dirty="0"/>
              <a:t>Number of apps submitted to the</a:t>
            </a:r>
          </a:p>
          <a:p>
            <a:pPr marL="0" indent="0" algn="r">
              <a:spcBef>
                <a:spcPts val="0"/>
              </a:spcBef>
              <a:buNone/>
              <a:tabLst>
                <a:tab pos="4300538" algn="dec"/>
                <a:tab pos="10583863" algn="r"/>
              </a:tabLst>
            </a:pPr>
            <a:r>
              <a:rPr lang="en-GB" sz="2800" b="1" dirty="0"/>
              <a:t>	App Store in January 2016</a:t>
            </a:r>
          </a:p>
          <a:p>
            <a:pPr marL="0" indent="0" algn="r">
              <a:spcBef>
                <a:spcPts val="0"/>
              </a:spcBef>
              <a:buNone/>
              <a:tabLst>
                <a:tab pos="4300538" algn="dec"/>
                <a:tab pos="10583863" algn="r"/>
              </a:tabLst>
            </a:pPr>
            <a:endParaRPr lang="en-GB" sz="2800" b="1" dirty="0"/>
          </a:p>
          <a:p>
            <a:pPr marL="0" indent="0" algn="r">
              <a:buNone/>
              <a:tabLst>
                <a:tab pos="4300538" algn="dec"/>
                <a:tab pos="10583863" algn="r"/>
              </a:tabLst>
            </a:pPr>
            <a:endParaRPr lang="en-GB" sz="2800" b="1" dirty="0"/>
          </a:p>
          <a:p>
            <a:pPr marL="0" indent="0" algn="r">
              <a:buNone/>
              <a:tabLst>
                <a:tab pos="4300538" algn="dec"/>
                <a:tab pos="10583863" algn="r"/>
              </a:tabLst>
            </a:pPr>
            <a:endParaRPr lang="en-GB" sz="2800" b="1" dirty="0"/>
          </a:p>
          <a:p>
            <a:pPr marL="0" indent="0" algn="r">
              <a:buNone/>
              <a:tabLst>
                <a:tab pos="4300538" algn="dec"/>
                <a:tab pos="10583863" algn="r"/>
              </a:tabLst>
            </a:pPr>
            <a:r>
              <a:rPr lang="en-GB" sz="2800" b="1" dirty="0"/>
              <a:t>Number of apps downloaded in that </a:t>
            </a:r>
          </a:p>
          <a:p>
            <a:pPr marL="0" indent="0" algn="r">
              <a:spcBef>
                <a:spcPts val="0"/>
              </a:spcBef>
              <a:buNone/>
              <a:tabLst>
                <a:tab pos="4300538" algn="dec"/>
                <a:tab pos="10583863" algn="r"/>
              </a:tabLst>
            </a:pPr>
            <a:r>
              <a:rPr lang="en-GB" sz="2400" b="1" dirty="0"/>
              <a:t>	</a:t>
            </a:r>
            <a:r>
              <a:rPr lang="en-GB" sz="2800" b="1" dirty="0"/>
              <a:t>month by the majority of users</a:t>
            </a:r>
          </a:p>
        </p:txBody>
      </p:sp>
      <p:sp>
        <p:nvSpPr>
          <p:cNvPr id="4" name="Content Placeholder 2"/>
          <p:cNvSpPr txBox="1">
            <a:spLocks/>
          </p:cNvSpPr>
          <p:nvPr/>
        </p:nvSpPr>
        <p:spPr>
          <a:xfrm>
            <a:off x="329374" y="1575685"/>
            <a:ext cx="4699827" cy="4330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4300538" algn="dec"/>
                <a:tab pos="10583863" algn="r"/>
              </a:tabLst>
            </a:pPr>
            <a:r>
              <a:rPr lang="en-GB" sz="6600" b="1" dirty="0"/>
              <a:t>	</a:t>
            </a:r>
            <a:r>
              <a:rPr lang="en-GB" sz="9600" b="1" dirty="0"/>
              <a:t>50,000</a:t>
            </a:r>
          </a:p>
          <a:p>
            <a:pPr marL="0" indent="0">
              <a:buFont typeface="Arial" panose="020B0604020202020204" pitchFamily="34" charset="0"/>
              <a:buNone/>
              <a:tabLst>
                <a:tab pos="4300538" algn="dec"/>
                <a:tab pos="10583863" algn="r"/>
              </a:tabLst>
            </a:pPr>
            <a:endParaRPr lang="en-GB" sz="2800" b="1" dirty="0"/>
          </a:p>
          <a:p>
            <a:pPr marL="0" indent="0">
              <a:buFont typeface="Arial" panose="020B0604020202020204" pitchFamily="34" charset="0"/>
              <a:buNone/>
              <a:tabLst>
                <a:tab pos="4300538" algn="dec"/>
                <a:tab pos="10583863" algn="r"/>
              </a:tabLst>
            </a:pPr>
            <a:endParaRPr lang="en-GB" sz="2800" b="1" dirty="0"/>
          </a:p>
          <a:p>
            <a:pPr marL="0" indent="0">
              <a:buFont typeface="Arial" panose="020B0604020202020204" pitchFamily="34" charset="0"/>
              <a:buNone/>
              <a:tabLst>
                <a:tab pos="4300538" algn="dec"/>
                <a:tab pos="10583863" algn="r"/>
              </a:tabLst>
            </a:pPr>
            <a:r>
              <a:rPr lang="en-GB" sz="8800" b="1" dirty="0"/>
              <a:t>	0</a:t>
            </a:r>
            <a:endParaRPr lang="en-GB" sz="2800" b="1" dirty="0"/>
          </a:p>
        </p:txBody>
      </p:sp>
    </p:spTree>
    <p:extLst>
      <p:ext uri="{BB962C8B-B14F-4D97-AF65-F5344CB8AC3E}">
        <p14:creationId xmlns:p14="http://schemas.microsoft.com/office/powerpoint/2010/main" val="4125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484" y="1484710"/>
            <a:ext cx="6913033" cy="3888581"/>
          </a:xfrm>
          <a:prstGeom prst="rect">
            <a:avLst/>
          </a:prstGeom>
          <a:ln w="28575">
            <a:solidFill>
              <a:srgbClr val="007DC5"/>
            </a:solidFill>
          </a:ln>
        </p:spPr>
      </p:pic>
    </p:spTree>
    <p:extLst>
      <p:ext uri="{BB962C8B-B14F-4D97-AF65-F5344CB8AC3E}">
        <p14:creationId xmlns:p14="http://schemas.microsoft.com/office/powerpoint/2010/main" val="393499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good to talk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0735" y="1306959"/>
            <a:ext cx="6790531" cy="4244082"/>
          </a:xfrm>
          <a:ln w="28575">
            <a:solidFill>
              <a:srgbClr val="007DC5"/>
            </a:solidFill>
          </a:ln>
        </p:spPr>
      </p:pic>
    </p:spTree>
    <p:extLst>
      <p:ext uri="{BB962C8B-B14F-4D97-AF65-F5344CB8AC3E}">
        <p14:creationId xmlns:p14="http://schemas.microsoft.com/office/powerpoint/2010/main" val="17167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 Artificial Intelligence</a:t>
            </a:r>
          </a:p>
        </p:txBody>
      </p:sp>
      <p:sp>
        <p:nvSpPr>
          <p:cNvPr id="3" name="Content Placeholder 2"/>
          <p:cNvSpPr>
            <a:spLocks noGrp="1"/>
          </p:cNvSpPr>
          <p:nvPr>
            <p:ph idx="1"/>
          </p:nvPr>
        </p:nvSpPr>
        <p:spPr>
          <a:xfrm>
            <a:off x="676920" y="2667000"/>
            <a:ext cx="10838161" cy="1524001"/>
          </a:xfrm>
        </p:spPr>
        <p:txBody>
          <a:bodyPr anchor="ctr">
            <a:normAutofit/>
          </a:bodyPr>
          <a:lstStyle/>
          <a:p>
            <a:pPr marL="0" indent="0" algn="ctr">
              <a:buNone/>
            </a:pPr>
            <a:r>
              <a:rPr lang="en-GB" sz="4400" dirty="0"/>
              <a:t>'The computer can ask fewer questions and work out more by itself.'</a:t>
            </a:r>
          </a:p>
        </p:txBody>
      </p:sp>
    </p:spTree>
    <p:extLst>
      <p:ext uri="{BB962C8B-B14F-4D97-AF65-F5344CB8AC3E}">
        <p14:creationId xmlns:p14="http://schemas.microsoft.com/office/powerpoint/2010/main" val="371717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Rise of the bots</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0740" y="1441227"/>
            <a:ext cx="1371791" cy="3048425"/>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627" y="2089410"/>
            <a:ext cx="1562318" cy="30484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537" y="1251284"/>
            <a:ext cx="1409897" cy="304842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8452" y="1784821"/>
            <a:ext cx="1409897" cy="304842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440" y="760579"/>
            <a:ext cx="1562318" cy="304842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0378" y="2279353"/>
            <a:ext cx="1409897" cy="3048425"/>
          </a:xfrm>
          <a:prstGeom prst="rect">
            <a:avLst/>
          </a:prstGeom>
        </p:spPr>
      </p:pic>
      <p:pic>
        <p:nvPicPr>
          <p:cNvPr id="1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849" y="2965439"/>
            <a:ext cx="1371791" cy="30484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886" y="2584302"/>
            <a:ext cx="1409897" cy="304842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8910" y="393581"/>
            <a:ext cx="1409897" cy="304842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273" y="2775496"/>
            <a:ext cx="1562318" cy="3048425"/>
          </a:xfrm>
          <a:prstGeom prst="rect">
            <a:avLst/>
          </a:prstGeom>
        </p:spPr>
      </p:pic>
      <p:pic>
        <p:nvPicPr>
          <p:cNvPr id="21"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226" y="2927536"/>
            <a:ext cx="1371791" cy="304842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551" y="1251284"/>
            <a:ext cx="1409897" cy="3048425"/>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1267" y="146135"/>
            <a:ext cx="1409897" cy="304842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350" y="260608"/>
            <a:ext cx="1409897" cy="3048425"/>
          </a:xfrm>
          <a:prstGeom prst="rect">
            <a:avLst/>
          </a:prstGeom>
        </p:spPr>
      </p:pic>
    </p:spTree>
    <p:extLst>
      <p:ext uri="{BB962C8B-B14F-4D97-AF65-F5344CB8AC3E}">
        <p14:creationId xmlns:p14="http://schemas.microsoft.com/office/powerpoint/2010/main" val="24911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Narrow focus apps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134" y="1339316"/>
            <a:ext cx="7161732" cy="4179368"/>
          </a:xfrm>
          <a:ln w="28575">
            <a:solidFill>
              <a:srgbClr val="007DC5"/>
            </a:solidFill>
          </a:ln>
        </p:spPr>
      </p:pic>
    </p:spTree>
    <p:extLst>
      <p:ext uri="{BB962C8B-B14F-4D97-AF65-F5344CB8AC3E}">
        <p14:creationId xmlns:p14="http://schemas.microsoft.com/office/powerpoint/2010/main" val="1595102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 UI ?</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5138" y="1333009"/>
            <a:ext cx="6181725" cy="4191982"/>
          </a:xfrm>
          <a:ln w="28575">
            <a:solidFill>
              <a:srgbClr val="007DC5"/>
            </a:solidFill>
          </a:ln>
        </p:spPr>
      </p:pic>
    </p:spTree>
    <p:extLst>
      <p:ext uri="{BB962C8B-B14F-4D97-AF65-F5344CB8AC3E}">
        <p14:creationId xmlns:p14="http://schemas.microsoft.com/office/powerpoint/2010/main" val="755982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 and VR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39" y="1595391"/>
            <a:ext cx="6341378" cy="3676650"/>
          </a:xfrm>
          <a:prstGeom prst="rect">
            <a:avLst/>
          </a:prstGeom>
          <a:ln w="28575">
            <a:solidFill>
              <a:srgbClr val="007DC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033" y="1575685"/>
            <a:ext cx="2772267" cy="3696356"/>
          </a:xfrm>
          <a:prstGeom prst="rect">
            <a:avLst/>
          </a:prstGeom>
          <a:ln w="28575">
            <a:solidFill>
              <a:srgbClr val="007DC5"/>
            </a:solidFill>
          </a:ln>
        </p:spPr>
      </p:pic>
      <p:sp>
        <p:nvSpPr>
          <p:cNvPr id="6" name="Content Placeholder 5"/>
          <p:cNvSpPr>
            <a:spLocks noGrp="1"/>
          </p:cNvSpPr>
          <p:nvPr>
            <p:ph idx="1"/>
          </p:nvPr>
        </p:nvSpPr>
        <p:spPr/>
        <p:txBody>
          <a:bodyPr/>
          <a:lstStyle/>
          <a:p>
            <a:endParaRPr lang="en-GB"/>
          </a:p>
        </p:txBody>
      </p:sp>
    </p:spTree>
    <p:extLst>
      <p:ext uri="{BB962C8B-B14F-4D97-AF65-F5344CB8AC3E}">
        <p14:creationId xmlns:p14="http://schemas.microsoft.com/office/powerpoint/2010/main" val="138429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Rise of the terminal</a:t>
            </a:r>
          </a:p>
        </p:txBody>
      </p:sp>
      <p:sp>
        <p:nvSpPr>
          <p:cNvPr id="5" name="TextBox 4"/>
          <p:cNvSpPr txBox="1"/>
          <p:nvPr/>
        </p:nvSpPr>
        <p:spPr>
          <a:xfrm>
            <a:off x="8994000" y="5352354"/>
            <a:ext cx="3068320" cy="307777"/>
          </a:xfrm>
          <a:prstGeom prst="rect">
            <a:avLst/>
          </a:prstGeom>
          <a:noFill/>
        </p:spPr>
        <p:txBody>
          <a:bodyPr wrap="square" rtlCol="0" anchor="b">
            <a:spAutoFit/>
          </a:bodyPr>
          <a:lstStyle/>
          <a:p>
            <a:pPr algn="r"/>
            <a:r>
              <a:rPr lang="en-GB" sz="1400" dirty="0">
                <a:solidFill>
                  <a:srgbClr val="007DC5"/>
                </a:solidFill>
              </a:rPr>
              <a:t>© Jason Scott / </a:t>
            </a:r>
            <a:r>
              <a:rPr lang="en-GB" sz="1400" dirty="0" err="1">
                <a:solidFill>
                  <a:srgbClr val="007DC5"/>
                </a:solidFill>
              </a:rPr>
              <a:t>flickr</a:t>
            </a:r>
            <a:endParaRPr lang="en-GB" sz="1400" dirty="0">
              <a:solidFill>
                <a:srgbClr val="007DC5"/>
              </a:solidFill>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8000" y="1615440"/>
            <a:ext cx="5796000" cy="4044691"/>
          </a:xfrm>
          <a:ln w="28575">
            <a:solidFill>
              <a:srgbClr val="007DC5"/>
            </a:solidFill>
          </a:ln>
        </p:spPr>
      </p:pic>
    </p:spTree>
    <p:extLst>
      <p:ext uri="{BB962C8B-B14F-4D97-AF65-F5344CB8AC3E}">
        <p14:creationId xmlns:p14="http://schemas.microsoft.com/office/powerpoint/2010/main" val="19834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5639" y="1278223"/>
            <a:ext cx="10031859" cy="2998143"/>
          </a:xfrm>
        </p:spPr>
        <p:txBody>
          <a:bodyPr/>
          <a:lstStyle/>
          <a:p>
            <a:r>
              <a:rPr lang="en-US" dirty="0"/>
              <a:t>So maybe </a:t>
            </a:r>
            <a:r>
              <a:rPr lang="en-US"/>
              <a:t>the future is Apps 2.0</a:t>
            </a:r>
            <a:endParaRPr lang="en-US" dirty="0"/>
          </a:p>
        </p:txBody>
      </p:sp>
    </p:spTree>
    <p:extLst>
      <p:ext uri="{BB962C8B-B14F-4D97-AF65-F5344CB8AC3E}">
        <p14:creationId xmlns:p14="http://schemas.microsoft.com/office/powerpoint/2010/main" val="290213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H="1">
            <a:off x="-382773" y="-297712"/>
            <a:ext cx="12737805" cy="7868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5"/>
          <p:cNvSpPr/>
          <p:nvPr/>
        </p:nvSpPr>
        <p:spPr>
          <a:xfrm flipH="1">
            <a:off x="-379228" y="-145312"/>
            <a:ext cx="12737805" cy="7868093"/>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switch-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465248" y="4251251"/>
            <a:ext cx="609600" cy="609600"/>
          </a:xfrm>
          <a:prstGeom prst="rect">
            <a:avLst/>
          </a:prstGeom>
        </p:spPr>
      </p:pic>
    </p:spTree>
    <p:extLst>
      <p:ext uri="{BB962C8B-B14F-4D97-AF65-F5344CB8AC3E}">
        <p14:creationId xmlns:p14="http://schemas.microsoft.com/office/powerpoint/2010/main" val="84636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9"/>
                                          </p:stCondLst>
                                        </p:cTn>
                                        <p:tgtEl>
                                          <p:spTgt spid="6"/>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34592" y="4915199"/>
            <a:ext cx="11481488" cy="1655762"/>
          </a:xfrm>
        </p:spPr>
        <p:txBody>
          <a:bodyPr>
            <a:normAutofit lnSpcReduction="10000"/>
          </a:bodyPr>
          <a:lstStyle/>
          <a:p>
            <a:r>
              <a:rPr lang="en-GB" dirty="0"/>
              <a:t>App 2.0 - why the web lost and Apps won</a:t>
            </a:r>
          </a:p>
          <a:p>
            <a:endParaRPr lang="en-US" sz="2000" dirty="0"/>
          </a:p>
          <a:p>
            <a:pPr>
              <a:tabLst>
                <a:tab pos="11298238" algn="r"/>
              </a:tabLst>
            </a:pPr>
            <a:r>
              <a:rPr lang="en-US" sz="2000" dirty="0"/>
              <a:t>Liam Westley	</a:t>
            </a:r>
            <a:r>
              <a:rPr lang="en-US" sz="1600" dirty="0"/>
              <a:t>@</a:t>
            </a:r>
            <a:r>
              <a:rPr lang="en-US" sz="1600" dirty="0" err="1"/>
              <a:t>westleyl</a:t>
            </a:r>
            <a:endParaRPr lang="en-US" sz="2000" dirty="0"/>
          </a:p>
          <a:p>
            <a:pPr>
              <a:tabLst>
                <a:tab pos="11298238" algn="r"/>
              </a:tabLst>
            </a:pPr>
            <a:r>
              <a:rPr lang="en-US" sz="2000" dirty="0"/>
              <a:t>Application Architect, Huddle	</a:t>
            </a:r>
            <a:r>
              <a:rPr lang="en-US" sz="1600" dirty="0"/>
              <a:t>liam.westley@huddle.com</a:t>
            </a:r>
            <a:endParaRPr lang="en-US" dirty="0"/>
          </a:p>
        </p:txBody>
      </p:sp>
    </p:spTree>
    <p:extLst>
      <p:ext uri="{BB962C8B-B14F-4D97-AF65-F5344CB8AC3E}">
        <p14:creationId xmlns:p14="http://schemas.microsoft.com/office/powerpoint/2010/main" val="421348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PC – CP/M, DOS, Windows, Apple Mac OS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39" y="1306474"/>
            <a:ext cx="4273489" cy="3205117"/>
          </a:xfrm>
          <a:prstGeom prst="rect">
            <a:avLst/>
          </a:prstGeom>
          <a:ln w="28575">
            <a:solidFill>
              <a:srgbClr val="007DC5"/>
            </a:solidFill>
          </a:ln>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01478" y="1360785"/>
            <a:ext cx="3666481" cy="4299346"/>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004" y="2349926"/>
            <a:ext cx="4273489" cy="3205117"/>
          </a:xfrm>
          <a:prstGeom prst="rect">
            <a:avLst/>
          </a:prstGeom>
          <a:ln w="28575">
            <a:solidFill>
              <a:srgbClr val="007DC5"/>
            </a:solidFill>
          </a:ln>
        </p:spPr>
      </p:pic>
    </p:spTree>
    <p:extLst>
      <p:ext uri="{BB962C8B-B14F-4D97-AF65-F5344CB8AC3E}">
        <p14:creationId xmlns:p14="http://schemas.microsoft.com/office/powerpoint/2010/main" val="269240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Installs, updates and, with Windows, DLL hell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3963" y="1315128"/>
            <a:ext cx="7141812" cy="4329112"/>
          </a:xfrm>
          <a:ln w="28575">
            <a:solidFill>
              <a:srgbClr val="007DC5"/>
            </a:solidFill>
          </a:ln>
        </p:spPr>
      </p:pic>
    </p:spTree>
    <p:extLst>
      <p:ext uri="{BB962C8B-B14F-4D97-AF65-F5344CB8AC3E}">
        <p14:creationId xmlns:p14="http://schemas.microsoft.com/office/powerpoint/2010/main" val="34084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not forgetting n-Tier Client Server</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6226" y="2080480"/>
            <a:ext cx="2459246" cy="2478458"/>
          </a:xfrm>
        </p:spPr>
      </p:pic>
      <p:grpSp>
        <p:nvGrpSpPr>
          <p:cNvPr id="18" name="Group 17"/>
          <p:cNvGrpSpPr/>
          <p:nvPr/>
        </p:nvGrpSpPr>
        <p:grpSpPr>
          <a:xfrm>
            <a:off x="3644537" y="1695421"/>
            <a:ext cx="3686393" cy="3307654"/>
            <a:chOff x="3644537" y="1695421"/>
            <a:chExt cx="3686393" cy="3307654"/>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394" y="1695421"/>
              <a:ext cx="1378530" cy="2297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397" y="2239707"/>
              <a:ext cx="1378530" cy="229755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400" y="2705525"/>
              <a:ext cx="1378530" cy="229755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5138" y="2455821"/>
              <a:ext cx="1971048" cy="1981287"/>
            </a:xfrm>
            <a:prstGeom prst="rect">
              <a:avLst/>
            </a:prstGeom>
          </p:spPr>
        </p:pic>
        <p:sp>
          <p:nvSpPr>
            <p:cNvPr id="16" name="Right Arrow 15"/>
            <p:cNvSpPr/>
            <p:nvPr/>
          </p:nvSpPr>
          <p:spPr>
            <a:xfrm>
              <a:off x="3644537" y="2844196"/>
              <a:ext cx="979714" cy="31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7553824" y="1960202"/>
            <a:ext cx="3156288" cy="2084999"/>
            <a:chOff x="7553824" y="1960202"/>
            <a:chExt cx="3156288" cy="2084999"/>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6115" y="1960202"/>
              <a:ext cx="1933997" cy="2084999"/>
            </a:xfrm>
            <a:prstGeom prst="rect">
              <a:avLst/>
            </a:prstGeom>
          </p:spPr>
        </p:pic>
        <p:sp>
          <p:nvSpPr>
            <p:cNvPr id="17" name="Right Arrow 16"/>
            <p:cNvSpPr/>
            <p:nvPr/>
          </p:nvSpPr>
          <p:spPr>
            <a:xfrm>
              <a:off x="7553824" y="2844195"/>
              <a:ext cx="979714" cy="31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126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Then everything changed ….</a:t>
            </a:r>
          </a:p>
        </p:txBody>
      </p:sp>
      <p:sp>
        <p:nvSpPr>
          <p:cNvPr id="3" name="Subtitle 1"/>
          <p:cNvSpPr txBox="1">
            <a:spLocks/>
          </p:cNvSpPr>
          <p:nvPr/>
        </p:nvSpPr>
        <p:spPr>
          <a:xfrm>
            <a:off x="3103003" y="2777294"/>
            <a:ext cx="8444563" cy="299814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baseline="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 the Internet arrived</a:t>
            </a:r>
          </a:p>
        </p:txBody>
      </p:sp>
    </p:spTree>
    <p:extLst>
      <p:ext uri="{BB962C8B-B14F-4D97-AF65-F5344CB8AC3E}">
        <p14:creationId xmlns:p14="http://schemas.microsoft.com/office/powerpoint/2010/main" val="35391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Huddle">
      <a:dk1>
        <a:srgbClr val="595959"/>
      </a:dk1>
      <a:lt1>
        <a:sysClr val="window" lastClr="FFFFFF"/>
      </a:lt1>
      <a:dk2>
        <a:srgbClr val="44546A"/>
      </a:dk2>
      <a:lt2>
        <a:srgbClr val="E7E6E6"/>
      </a:lt2>
      <a:accent1>
        <a:srgbClr val="007DC5"/>
      </a:accent1>
      <a:accent2>
        <a:srgbClr val="55616F"/>
      </a:accent2>
      <a:accent3>
        <a:srgbClr val="32B561"/>
      </a:accent3>
      <a:accent4>
        <a:srgbClr val="D3D8DA"/>
      </a:accent4>
      <a:accent5>
        <a:srgbClr val="8E5CA6"/>
      </a:accent5>
      <a:accent6>
        <a:srgbClr val="F15F22"/>
      </a:accent6>
      <a:hlink>
        <a:srgbClr val="0563C1"/>
      </a:hlink>
      <a:folHlink>
        <a:srgbClr val="954F72"/>
      </a:folHlink>
    </a:clrScheme>
    <a:fontScheme name="Huddle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ddle Corporate 2016" id="{FEED21D3-D5B9-431A-A153-F8FD6730121B}" vid="{B3F4CCA6-1865-43E2-83FF-B6721F33B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Huddle_PPT_Template</Template>
  <TotalTime>2045</TotalTime>
  <Words>3063</Words>
  <Application>Microsoft Office PowerPoint</Application>
  <PresentationFormat>Widescreen</PresentationFormat>
  <Paragraphs>367</Paragraphs>
  <Slides>52</Slides>
  <Notes>48</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Stencil</vt:lpstr>
      <vt:lpstr>Office Theme</vt:lpstr>
      <vt:lpstr>PowerPoint Presentation</vt:lpstr>
      <vt:lpstr>Who is Liam Westley?</vt:lpstr>
      <vt:lpstr>PowerPoint Presentation</vt:lpstr>
      <vt:lpstr>Mainframes </vt:lpstr>
      <vt:lpstr>Rise of the terminal</vt:lpstr>
      <vt:lpstr>PC – CP/M, DOS, Windows, Apple Mac OS</vt:lpstr>
      <vt:lpstr>Installs, updates and, with Windows, DLL hell</vt:lpstr>
      <vt:lpstr>… not forgetting n-Tier Client Server</vt:lpstr>
      <vt:lpstr>PowerPoint Presentation</vt:lpstr>
      <vt:lpstr>Browse all the things!</vt:lpstr>
      <vt:lpstr>The browser as an application</vt:lpstr>
      <vt:lpstr>Web 2.0 – Social and rich application</vt:lpstr>
      <vt:lpstr>Which brings us to today</vt:lpstr>
      <vt:lpstr>PowerPoint Presentation</vt:lpstr>
      <vt:lpstr>… or more importantly the App Store</vt:lpstr>
      <vt:lpstr>… and the Android Market – now Google Play</vt:lpstr>
      <vt:lpstr>… and we’re back to client server</vt:lpstr>
      <vt:lpstr>PowerPoint Presentation</vt:lpstr>
      <vt:lpstr>Discoverability </vt:lpstr>
      <vt:lpstr>PowerPoint Presentation</vt:lpstr>
      <vt:lpstr>App Store revenue</vt:lpstr>
      <vt:lpstr>PowerPoint Presentation</vt:lpstr>
      <vt:lpstr>Local installation</vt:lpstr>
      <vt:lpstr>PowerPoint Presentation</vt:lpstr>
      <vt:lpstr>No installation</vt:lpstr>
      <vt:lpstr>PowerPoint Presentation</vt:lpstr>
      <vt:lpstr>Updates</vt:lpstr>
      <vt:lpstr>PowerPoint Presentation</vt:lpstr>
      <vt:lpstr>Local storage </vt:lpstr>
      <vt:lpstr>PowerPoint Presentation</vt:lpstr>
      <vt:lpstr>Disconnected Use</vt:lpstr>
      <vt:lpstr>PowerPoint Presentation</vt:lpstr>
      <vt:lpstr>Notifications</vt:lpstr>
      <vt:lpstr>PowerPoint Presentation</vt:lpstr>
      <vt:lpstr>Linking … going deep</vt:lpstr>
      <vt:lpstr>PowerPoint Presentation</vt:lpstr>
      <vt:lpstr>Show me the money!</vt:lpstr>
      <vt:lpstr>PowerPoint Presentation</vt:lpstr>
      <vt:lpstr>Lose me some money!</vt:lpstr>
      <vt:lpstr>PowerPoint Presentation</vt:lpstr>
      <vt:lpstr>PowerPoint Presentation</vt:lpstr>
      <vt:lpstr>App saturation</vt:lpstr>
      <vt:lpstr>Platforms</vt:lpstr>
      <vt:lpstr>It’s good to talk</vt:lpstr>
      <vt:lpstr>AI - Artificial Intelligence</vt:lpstr>
      <vt:lpstr>Rise of the bots</vt:lpstr>
      <vt:lpstr>Narrow focus apps</vt:lpstr>
      <vt:lpstr>No UI ?</vt:lpstr>
      <vt:lpstr>AR and VR</vt:lpstr>
      <vt:lpstr>PowerPoint Presentation</vt:lpstr>
      <vt:lpstr>PowerPoint Presentation</vt:lpstr>
      <vt:lpstr>PowerPoint Presentation</vt:lpstr>
    </vt:vector>
  </TitlesOfParts>
  <Company>Huddle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2.0 - why the web lost and Apps won</dc:title>
  <dc:creator>Liam Westley</dc:creator>
  <cp:lastModifiedBy>Liam Westley</cp:lastModifiedBy>
  <cp:revision>132</cp:revision>
  <dcterms:created xsi:type="dcterms:W3CDTF">2016-05-24T15:49:08Z</dcterms:created>
  <dcterms:modified xsi:type="dcterms:W3CDTF">2016-06-21T13:56:58Z</dcterms:modified>
</cp:coreProperties>
</file>